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91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01" name="Picture Placeholder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bg>
      <p:bgPr>
        <a:solidFill>
          <a:srgbClr val="4141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Jaguar_XK150#cite_note-10" TargetMode="External"/><Relationship Id="rId3" Type="http://schemas.openxmlformats.org/officeDocument/2006/relationships/hyperlink" Target="https://en.wikipedia.org/wiki/Jaguar_XK150#cite_note-11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2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Jaguar_E-Type#cite_note-50" TargetMode="External"/><Relationship Id="rId3" Type="http://schemas.openxmlformats.org/officeDocument/2006/relationships/hyperlink" Target="https://en.wikipedia.org/wiki/Jaguar_E-Type#cite_note-Porter-31" TargetMode="External"/><Relationship Id="rId4" Type="http://schemas.openxmlformats.org/officeDocument/2006/relationships/hyperlink" Target="https://en.wikipedia.org/wiki/Jaguar_E-Type#cite_note-autocar-32" TargetMode="External"/><Relationship Id="rId5" Type="http://schemas.openxmlformats.org/officeDocument/2006/relationships/hyperlink" Target="https://en.wikipedia.org/wiki/Car_body_style" TargetMode="External"/><Relationship Id="rId6" Type="http://schemas.openxmlformats.org/officeDocument/2006/relationships/hyperlink" Target="https://en.wikipedia.org/wiki/Fastback" TargetMode="External"/><Relationship Id="rId7" Type="http://schemas.openxmlformats.org/officeDocument/2006/relationships/hyperlink" Target="https://en.wikipedia.org/wiki/Coup%C3%A9" TargetMode="External"/><Relationship Id="rId8" Type="http://schemas.openxmlformats.org/officeDocument/2006/relationships/hyperlink" Target="https://en.wikipedia.org/wiki/2%2B2_(car_body_style)" TargetMode="External"/><Relationship Id="rId9" Type="http://schemas.openxmlformats.org/officeDocument/2006/relationships/hyperlink" Target="https://en.wikipedia.org/wiki/Roadster_(automobile)" TargetMode="External"/><Relationship Id="rId10" Type="http://schemas.openxmlformats.org/officeDocument/2006/relationships/hyperlink" Target="https://en.wikipedia.org/wiki/Engine" TargetMode="External"/><Relationship Id="rId11" Type="http://schemas.openxmlformats.org/officeDocument/2006/relationships/hyperlink" Target="https://en.wikipedia.org/wiki/Jaguar_XK6_engine" TargetMode="External"/><Relationship Id="rId12" Type="http://schemas.openxmlformats.org/officeDocument/2006/relationships/hyperlink" Target="https://en.wikipedia.org/wiki/Straight-6" TargetMode="External"/><Relationship Id="rId13" Type="http://schemas.openxmlformats.org/officeDocument/2006/relationships/hyperlink" Target="https://en.wikipedia.org/wiki/Curb_weight" TargetMode="External"/><Relationship Id="rId14" Type="http://schemas.openxmlformats.org/officeDocument/2006/relationships/hyperlink" Target="https://en.wikipedia.org/wiki/Jaguar_E-Type#cite_note-webcars-34" TargetMode="Externa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Jaguar_E-Type#cite_note-56" TargetMode="External"/><Relationship Id="rId3" Type="http://schemas.openxmlformats.org/officeDocument/2006/relationships/image" Target="../media/image11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Bumper_(automobile)#First_standards" TargetMode="External"/><Relationship Id="rId3" Type="http://schemas.openxmlformats.org/officeDocument/2006/relationships/image" Target="../media/image1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1963_Australian_GT_Championship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7"/>
          <p:cNvSpPr/>
          <p:nvPr/>
        </p:nvSpPr>
        <p:spPr>
          <a:xfrm>
            <a:off x="475485" y="0"/>
            <a:ext cx="10910298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1"/>
          <p:cNvSpPr txBox="1"/>
          <p:nvPr>
            <p:ph type="ctrTitle"/>
          </p:nvPr>
        </p:nvSpPr>
        <p:spPr>
          <a:xfrm>
            <a:off x="3045367" y="2043663"/>
            <a:ext cx="6105196" cy="2031059"/>
          </a:xfrm>
          <a:prstGeom prst="rect">
            <a:avLst/>
          </a:prstGeom>
        </p:spPr>
        <p:txBody>
          <a:bodyPr/>
          <a:lstStyle/>
          <a:p>
            <a:pPr defTabSz="702258"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Jaguar E-Type's 60th Anniversary </a:t>
            </a:r>
            <a:br/>
            <a:r>
              <a:t> a brief review of its pedigree 1948-1961 </a:t>
            </a:r>
          </a:p>
        </p:txBody>
      </p:sp>
      <p:sp>
        <p:nvSpPr>
          <p:cNvPr id="115" name="Subtitle 2"/>
          <p:cNvSpPr txBox="1"/>
          <p:nvPr>
            <p:ph type="subTitle" sz="quarter" idx="1"/>
          </p:nvPr>
        </p:nvSpPr>
        <p:spPr>
          <a:xfrm>
            <a:off x="3045367" y="4274742"/>
            <a:ext cx="6105196" cy="682083"/>
          </a:xfrm>
          <a:prstGeom prst="rect">
            <a:avLst/>
          </a:prstGeom>
        </p:spPr>
        <p:txBody>
          <a:bodyPr/>
          <a:lstStyle/>
          <a:p>
            <a:pPr defTabSz="877822">
              <a:lnSpc>
                <a:spcPct val="72000"/>
              </a:lnSpc>
              <a:spcBef>
                <a:spcPts val="900"/>
              </a:spcBef>
              <a:defRPr b="1" sz="1900">
                <a:solidFill>
                  <a:srgbClr val="FFFFFF"/>
                </a:solidFill>
              </a:defRPr>
            </a:pPr>
            <a:r>
              <a:t>Martin Rowell</a:t>
            </a:r>
          </a:p>
          <a:p>
            <a:pPr defTabSz="877822">
              <a:lnSpc>
                <a:spcPct val="72000"/>
              </a:lnSpc>
              <a:spcBef>
                <a:spcPts val="900"/>
              </a:spcBef>
              <a:defRPr b="1" sz="1900">
                <a:solidFill>
                  <a:srgbClr val="FFFFFF"/>
                </a:solidFill>
              </a:defRPr>
            </a:pPr>
            <a:r>
              <a:t>Steve Rohde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1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" name="Rectangle 194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8" name="Rectangle 196"/>
          <p:cNvSpPr/>
          <p:nvPr/>
        </p:nvSpPr>
        <p:spPr>
          <a:xfrm flipH="1" rot="5400000">
            <a:off x="-1410084" y="1410079"/>
            <a:ext cx="6858001" cy="4037841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9" name="Rectangle 198"/>
          <p:cNvSpPr/>
          <p:nvPr/>
        </p:nvSpPr>
        <p:spPr>
          <a:xfrm flipH="1" rot="5400000">
            <a:off x="-1410085" y="1420218"/>
            <a:ext cx="6858001" cy="403784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0" name="Rectangle 200"/>
          <p:cNvSpPr/>
          <p:nvPr/>
        </p:nvSpPr>
        <p:spPr>
          <a:xfrm flipH="1" rot="5400000">
            <a:off x="767922" y="3588084"/>
            <a:ext cx="2501982" cy="4037844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1" name="Freeform: Shape 202"/>
          <p:cNvSpPr/>
          <p:nvPr/>
        </p:nvSpPr>
        <p:spPr>
          <a:xfrm rot="20635413">
            <a:off x="-501738" y="969715"/>
            <a:ext cx="3900359" cy="417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70" y="486"/>
                </a:moveTo>
                <a:cubicBezTo>
                  <a:pt x="18180" y="1853"/>
                  <a:pt x="21600" y="5954"/>
                  <a:pt x="21600" y="10800"/>
                </a:cubicBezTo>
                <a:cubicBezTo>
                  <a:pt x="21600" y="16765"/>
                  <a:pt x="16419" y="21600"/>
                  <a:pt x="10029" y="21600"/>
                </a:cubicBezTo>
                <a:cubicBezTo>
                  <a:pt x="6034" y="21600"/>
                  <a:pt x="2513" y="19711"/>
                  <a:pt x="433" y="16838"/>
                </a:cubicBezTo>
                <a:lnTo>
                  <a:pt x="0" y="16173"/>
                </a:lnTo>
                <a:lnTo>
                  <a:pt x="4604" y="1263"/>
                </a:lnTo>
                <a:lnTo>
                  <a:pt x="5524" y="849"/>
                </a:lnTo>
                <a:cubicBezTo>
                  <a:pt x="6909" y="302"/>
                  <a:pt x="8431" y="0"/>
                  <a:pt x="10029" y="0"/>
                </a:cubicBezTo>
                <a:cubicBezTo>
                  <a:pt x="11227" y="0"/>
                  <a:pt x="12383" y="170"/>
                  <a:pt x="13470" y="486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2" name="Rectangle 204"/>
          <p:cNvSpPr/>
          <p:nvPr/>
        </p:nvSpPr>
        <p:spPr>
          <a:xfrm flipH="1" rot="5400000">
            <a:off x="-1410093" y="1399941"/>
            <a:ext cx="6858004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FAADC">
                  <a:alpha val="11000"/>
                </a:srgbClr>
              </a:gs>
            </a:gsLst>
            <a:lin ang="71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3" name="The C-D Prototype : Malcolm Sayer's aerodynamic masterpiece"/>
          <p:cNvSpPr txBox="1"/>
          <p:nvPr>
            <p:ph type="ctrTitle"/>
          </p:nvPr>
        </p:nvSpPr>
        <p:spPr>
          <a:xfrm>
            <a:off x="466719" y="586852"/>
            <a:ext cx="3201371" cy="3387502"/>
          </a:xfrm>
          <a:prstGeom prst="rect">
            <a:avLst/>
          </a:prstGeom>
        </p:spPr>
        <p:txBody>
          <a:bodyPr/>
          <a:lstStyle/>
          <a:p>
            <a:pPr algn="r">
              <a:defRPr sz="3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</a:t>
            </a:r>
            <a:r>
              <a:rPr b="1"/>
              <a:t>he C-D Prototype: Malcolm Sayer’s Aerodynamic Masterpiece </a:t>
            </a:r>
          </a:p>
        </p:txBody>
      </p:sp>
      <p:sp>
        <p:nvSpPr>
          <p:cNvPr id="204" name="This one-off light-alloy hybrid went by several names, until C-D Prototype stuck .…"/>
          <p:cNvSpPr txBox="1"/>
          <p:nvPr>
            <p:ph type="subTitle" idx="1"/>
          </p:nvPr>
        </p:nvSpPr>
        <p:spPr>
          <a:xfrm>
            <a:off x="4810259" y="649477"/>
            <a:ext cx="6555349" cy="5546052"/>
          </a:xfrm>
          <a:prstGeom prst="rect">
            <a:avLst/>
          </a:prstGeom>
        </p:spPr>
        <p:txBody>
          <a:bodyPr anchor="ctr"/>
          <a:lstStyle/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This one-off light-alloy hybrid went by several names, until C-D Prototype stuck .</a:t>
            </a:r>
            <a:endParaRPr sz="2100"/>
          </a:p>
          <a:p>
            <a:pPr marL="240029" indent="-240029" algn="l">
              <a:buSzPct val="100000"/>
              <a:buFont typeface="Arial"/>
              <a:buChar char="•"/>
              <a:defRPr sz="2100"/>
            </a:pPr>
            <a:r>
              <a:t>F</a:t>
            </a:r>
            <a:r>
              <a:rPr sz="2000"/>
              <a:t>irst use of Malcolm Sayer's oval-cross-section "Monocoque Tub" with front Sub-Frame bolted to Firewall . 8 yrs later it would evolve into the E-Type .</a:t>
            </a:r>
          </a:p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First tests by Norman Dewis in May 1953 at Lindley Test track near Coventry .</a:t>
            </a:r>
            <a:endParaRPr sz="2100"/>
          </a:p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Oct 1953, again on the Ostend Brussels Motorway, Dewis averaged 178.4 mph (287 km/h) over 1 mile .</a:t>
            </a:r>
            <a:endParaRPr sz="2100"/>
          </a:p>
          <a:p>
            <a:pPr marL="228599" indent="-228600" algn="l">
              <a:buSzPct val="100000"/>
              <a:buFont typeface="Arial"/>
              <a:buChar char="•"/>
              <a:defRPr sz="2000"/>
            </a:pPr>
            <a:r>
              <a:t>Car had  Perspex Cockpit Bubble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traight Connector 194"/>
          <p:cNvSpPr/>
          <p:nvPr/>
        </p:nvSpPr>
        <p:spPr>
          <a:xfrm flipH="1">
            <a:off x="6095998" y="477747"/>
            <a:ext cx="3" cy="3657603"/>
          </a:xfrm>
          <a:prstGeom prst="line">
            <a:avLst/>
          </a:prstGeom>
          <a:ln w="101600">
            <a:solidFill>
              <a:srgbClr val="595959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7" name="Rectangle 196"/>
          <p:cNvSpPr/>
          <p:nvPr/>
        </p:nvSpPr>
        <p:spPr>
          <a:xfrm>
            <a:off x="378067" y="4633545"/>
            <a:ext cx="11438795" cy="1844259"/>
          </a:xfrm>
          <a:prstGeom prst="rect">
            <a:avLst/>
          </a:prstGeom>
          <a:solidFill>
            <a:srgbClr val="404040"/>
          </a:solidFill>
          <a:ln w="127000" cap="sq">
            <a:solidFill>
              <a:srgbClr val="40404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8" name="2x Picture of the C-D Prototype"/>
          <p:cNvSpPr txBox="1"/>
          <p:nvPr>
            <p:ph type="ctrTitle"/>
          </p:nvPr>
        </p:nvSpPr>
        <p:spPr>
          <a:xfrm>
            <a:off x="527536" y="4756637"/>
            <a:ext cx="11139859" cy="930448"/>
          </a:xfrm>
          <a:prstGeom prst="rect">
            <a:avLst/>
          </a:prstGeom>
        </p:spPr>
        <p:txBody>
          <a:bodyPr/>
          <a:lstStyle>
            <a:lvl1pPr defTabSz="859536"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The Jaguar C-D Prototype </a:t>
            </a:r>
          </a:p>
        </p:txBody>
      </p:sp>
      <p:pic>
        <p:nvPicPr>
          <p:cNvPr id="2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979" y="307730"/>
            <a:ext cx="4208039" cy="3997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6042" y="983488"/>
            <a:ext cx="5455920" cy="2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traight Connector 198"/>
          <p:cNvSpPr/>
          <p:nvPr/>
        </p:nvSpPr>
        <p:spPr>
          <a:xfrm>
            <a:off x="2209800" y="5738691"/>
            <a:ext cx="7772402" cy="3"/>
          </a:xfrm>
          <a:prstGeom prst="line">
            <a:avLst/>
          </a:prstGeom>
          <a:ln w="22225">
            <a:solidFill>
              <a:srgbClr val="D9D9D9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13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4" name="Title 1"/>
          <p:cNvSpPr txBox="1"/>
          <p:nvPr>
            <p:ph type="title"/>
          </p:nvPr>
        </p:nvSpPr>
        <p:spPr>
          <a:xfrm>
            <a:off x="572490" y="238536"/>
            <a:ext cx="11018526" cy="1434421"/>
          </a:xfrm>
          <a:prstGeom prst="rect">
            <a:avLst/>
          </a:prstGeom>
        </p:spPr>
        <p:txBody>
          <a:bodyPr anchor="b"/>
          <a:lstStyle>
            <a:lvl1pPr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Jaguar XK140 </a:t>
            </a:r>
          </a:p>
        </p:txBody>
      </p:sp>
      <p:grpSp>
        <p:nvGrpSpPr>
          <p:cNvPr id="217" name="sketchy line"/>
          <p:cNvGrpSpPr/>
          <p:nvPr/>
        </p:nvGrpSpPr>
        <p:grpSpPr>
          <a:xfrm>
            <a:off x="572250" y="1655801"/>
            <a:ext cx="10973075" cy="59623"/>
            <a:chOff x="0" y="0"/>
            <a:chExt cx="10973074" cy="59621"/>
          </a:xfrm>
        </p:grpSpPr>
        <p:sp>
          <p:nvSpPr>
            <p:cNvPr id="215" name="Shape"/>
            <p:cNvSpPr/>
            <p:nvPr/>
          </p:nvSpPr>
          <p:spPr>
            <a:xfrm>
              <a:off x="379" y="0"/>
              <a:ext cx="10972696" cy="59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fill="norm" stroke="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6" name="Shape"/>
            <p:cNvSpPr/>
            <p:nvPr/>
          </p:nvSpPr>
          <p:spPr>
            <a:xfrm>
              <a:off x="0" y="5463"/>
              <a:ext cx="10973047" cy="54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fill="norm" stroke="1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18" name="Content Placeholder 2"/>
          <p:cNvSpPr txBox="1"/>
          <p:nvPr>
            <p:ph type="body" sz="half" idx="1"/>
          </p:nvPr>
        </p:nvSpPr>
        <p:spPr>
          <a:xfrm>
            <a:off x="572492" y="2071315"/>
            <a:ext cx="6713554" cy="4119174"/>
          </a:xfrm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t>Manufactured between 1954 and 1957 as XK120 successor  </a:t>
            </a:r>
          </a:p>
          <a:p>
            <a:pPr>
              <a:defRPr sz="1700"/>
            </a:pPr>
            <a:r>
              <a:t>Introduced in late 1954 and sold as a 1955 model</a:t>
            </a:r>
          </a:p>
          <a:p>
            <a:pPr>
              <a:defRPr sz="1700"/>
            </a:pPr>
            <a:r>
              <a:t>Upgrades from the XK120 included:</a:t>
            </a:r>
          </a:p>
          <a:p>
            <a:pPr lvl="1" marL="685800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More interior space for taller drivers by moving engine, firewall and dash forward to give 3 inches more legroom </a:t>
            </a:r>
          </a:p>
          <a:p>
            <a:pPr lvl="1" marL="685800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4-speed Gearbox &amp; Overdrive &amp; Automatic optional </a:t>
            </a:r>
            <a:endParaRPr sz="2400"/>
          </a:p>
          <a:p>
            <a:pPr lvl="1" marL="685800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Improved drum brakes</a:t>
            </a:r>
            <a:endParaRPr sz="2400"/>
          </a:p>
          <a:p>
            <a:pPr lvl="1" marL="685800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Rack and pinion steering</a:t>
            </a:r>
            <a:endParaRPr sz="2400"/>
          </a:p>
          <a:p>
            <a:pPr lvl="1" marL="685800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Increased suspension travel</a:t>
            </a:r>
            <a:endParaRPr sz="2400"/>
          </a:p>
          <a:p>
            <a:pPr lvl="1" marL="685800" indent="-228600">
              <a:spcBef>
                <a:spcPts val="500"/>
              </a:spcBef>
              <a:buFont typeface="Calibri"/>
              <a:buChar char="✓"/>
              <a:defRPr sz="1700"/>
            </a:pPr>
            <a:r>
              <a:t>Telescopic shock absorbers</a:t>
            </a:r>
            <a:endParaRPr sz="2400"/>
          </a:p>
          <a:p>
            <a:pPr>
              <a:defRPr sz="1700"/>
            </a:pPr>
            <a:r>
              <a:t>Exterior changes from XK120 included more substantial front and rear bumpers with overriders and flashing turn signals</a:t>
            </a:r>
          </a:p>
        </p:txBody>
      </p:sp>
      <p:pic>
        <p:nvPicPr>
          <p:cNvPr id="2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4502" r="0" b="7143"/>
          <a:stretch>
            <a:fillRect/>
          </a:stretch>
        </p:blipFill>
        <p:spPr>
          <a:xfrm>
            <a:off x="7675657" y="2093976"/>
            <a:ext cx="3940948" cy="4096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11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2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137" y="2848055"/>
            <a:ext cx="5414965" cy="30861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itle 1"/>
          <p:cNvSpPr txBox="1"/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Jaguar XK-140 FHC &amp; OTS</a:t>
            </a:r>
          </a:p>
        </p:txBody>
      </p:sp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0" t="5475" r="0" b="0"/>
          <a:stretch>
            <a:fillRect/>
          </a:stretch>
        </p:blipFill>
        <p:spPr>
          <a:xfrm>
            <a:off x="545292" y="2848055"/>
            <a:ext cx="4928071" cy="30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7"/>
          <p:cNvSpPr/>
          <p:nvPr/>
        </p:nvSpPr>
        <p:spPr>
          <a:xfrm>
            <a:off x="-2" y="0"/>
            <a:ext cx="608211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8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9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itle 1"/>
          <p:cNvSpPr txBox="1"/>
          <p:nvPr>
            <p:ph type="title"/>
          </p:nvPr>
        </p:nvSpPr>
        <p:spPr>
          <a:xfrm>
            <a:off x="640079" y="2053637"/>
            <a:ext cx="3669161" cy="2760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Powering the XK140</a:t>
            </a:r>
          </a:p>
        </p:txBody>
      </p:sp>
      <p:sp>
        <p:nvSpPr>
          <p:cNvPr id="231" name="Content Placeholder 2"/>
          <p:cNvSpPr txBox="1"/>
          <p:nvPr>
            <p:ph type="body" sz="half" idx="1"/>
          </p:nvPr>
        </p:nvSpPr>
        <p:spPr>
          <a:xfrm>
            <a:off x="6129196" y="813683"/>
            <a:ext cx="5306086" cy="5230634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800"/>
              </a:spcBef>
              <a:defRPr sz="2000"/>
            </a:pPr>
            <a:r>
              <a:t>The XK140 retained 3.4 L straight-6 .</a:t>
            </a:r>
          </a:p>
          <a:p>
            <a:pPr marL="0">
              <a:spcBef>
                <a:spcPts val="800"/>
              </a:spcBef>
              <a:defRPr sz="2000"/>
            </a:pPr>
            <a:r>
              <a:t> XK140 Special Equipment modifications raised power by 10 bhp to 190 bhp at 5500 rpm .</a:t>
            </a:r>
          </a:p>
          <a:p>
            <a:pPr marL="0">
              <a:spcBef>
                <a:spcPts val="800"/>
              </a:spcBef>
              <a:defRPr sz="2000"/>
            </a:pPr>
            <a:r>
              <a:t>With optional C-Type cylinder-head from the  XK120, power rose to 210 bhp  at 5750 rpm</a:t>
            </a:r>
          </a:p>
          <a:p>
            <a:pPr marL="0">
              <a:spcBef>
                <a:spcPts val="800"/>
              </a:spcBef>
              <a:defRPr sz="2000"/>
            </a:pPr>
            <a:r>
              <a:t>With C-type head, 2in SU- carburetors, heavier torsion bars and twin exhausts, the car was designated </a:t>
            </a:r>
            <a:r>
              <a:rPr b="1"/>
              <a:t>XK140 SE </a:t>
            </a:r>
            <a:r>
              <a:t>in UK and </a:t>
            </a:r>
            <a:r>
              <a:rPr b="1"/>
              <a:t>XK140 MC</a:t>
            </a:r>
            <a:r>
              <a:t> in USA.</a:t>
            </a:r>
          </a:p>
          <a:p>
            <a:pPr marL="0">
              <a:spcBef>
                <a:spcPts val="800"/>
              </a:spcBef>
              <a:defRPr sz="2000"/>
            </a:pPr>
            <a:r>
              <a:t>In 1956 , the XK140 was first Jaguar sports car offered with Borg-Warner 3-Sp Automatic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traight Connector 20"/>
          <p:cNvSpPr/>
          <p:nvPr/>
        </p:nvSpPr>
        <p:spPr>
          <a:xfrm>
            <a:off x="-4" y="272356"/>
            <a:ext cx="12188831" cy="3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4" name="Rectangle 22"/>
          <p:cNvSpPr/>
          <p:nvPr/>
        </p:nvSpPr>
        <p:spPr>
          <a:xfrm>
            <a:off x="0" y="368596"/>
            <a:ext cx="12192000" cy="1735554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5" name="Title 1"/>
          <p:cNvSpPr txBox="1"/>
          <p:nvPr>
            <p:ph type="title"/>
          </p:nvPr>
        </p:nvSpPr>
        <p:spPr>
          <a:xfrm>
            <a:off x="526070" y="489439"/>
            <a:ext cx="11139859" cy="930448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XK140 Engines</a:t>
            </a:r>
          </a:p>
        </p:txBody>
      </p:sp>
      <p:sp>
        <p:nvSpPr>
          <p:cNvPr id="236" name="Straight Connector 24"/>
          <p:cNvSpPr/>
          <p:nvPr/>
        </p:nvSpPr>
        <p:spPr>
          <a:xfrm>
            <a:off x="4724400" y="1479730"/>
            <a:ext cx="2743202" cy="5"/>
          </a:xfrm>
          <a:prstGeom prst="line">
            <a:avLst/>
          </a:prstGeom>
          <a:ln w="19050">
            <a:solidFill>
              <a:srgbClr val="FFFFFF">
                <a:alpha val="75000"/>
              </a:srgbClr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7" name="Straight Connector 26"/>
          <p:cNvSpPr/>
          <p:nvPr/>
        </p:nvSpPr>
        <p:spPr>
          <a:xfrm>
            <a:off x="-4" y="2201402"/>
            <a:ext cx="12188831" cy="3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graphicFrame>
        <p:nvGraphicFramePr>
          <p:cNvPr id="238" name="Table 3"/>
          <p:cNvGraphicFramePr/>
          <p:nvPr/>
        </p:nvGraphicFramePr>
        <p:xfrm>
          <a:off x="526072" y="2427540"/>
          <a:ext cx="10902888" cy="399763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619421"/>
                <a:gridCol w="987079"/>
                <a:gridCol w="1747335"/>
                <a:gridCol w="1903228"/>
                <a:gridCol w="1690788"/>
                <a:gridCol w="1650956"/>
                <a:gridCol w="1304080"/>
              </a:tblGrid>
              <a:tr h="7290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>
                          <a:solidFill>
                            <a:srgbClr val="FFFFFF"/>
                          </a:solidFill>
                        </a:rPr>
                        <a:t>Model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Years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Displacement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Configuration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Bore/Stroke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Carburettor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Power</a:t>
                      </a:r>
                    </a:p>
                  </a:txBody>
                  <a:tcPr marL="51625" marR="51625" marT="51625" marB="51625" anchor="ctr" anchorCtr="0" horzOverflow="overflow"/>
                </a:tc>
              </a:tr>
              <a:tr h="16342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   XK 140 3.4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1954-1957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3442 cc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DOHC Straight-6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83 mm x 106 mm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Double SU H6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190 bhp (142 kW; 193 PS) @ 5500 rpm</a:t>
                      </a:r>
                    </a:p>
                  </a:txBody>
                  <a:tcPr marL="51625" marR="51625" marT="51625" marB="51625" anchor="ctr" anchorCtr="0" horzOverflow="overflow"/>
                </a:tc>
              </a:tr>
              <a:tr h="16342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900"/>
                        <a:t>    XK 140 3.4 SE (C-Type Head)("MC" in USA)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1954-1957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3442 cc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DOHC Straight-6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83 mm x 106 mm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Double SU H6</a:t>
                      </a:r>
                    </a:p>
                  </a:txBody>
                  <a:tcPr marL="51625" marR="51625" marT="51625" marB="51625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/>
                        <a:t>210 bhp (157 kW; 213 PS) @ 5750 rpm</a:t>
                      </a:r>
                    </a:p>
                  </a:txBody>
                  <a:tcPr marL="51625" marR="51625" marT="51625" marB="51625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6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1" name="Picture 28" descr="Picture 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itle 1"/>
          <p:cNvSpPr txBox="1"/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Performance Tests of the XK-140</a:t>
            </a:r>
          </a:p>
        </p:txBody>
      </p:sp>
      <p:sp>
        <p:nvSpPr>
          <p:cNvPr id="243" name="Content Placeholder 2"/>
          <p:cNvSpPr txBox="1"/>
          <p:nvPr>
            <p:ph type="body" sz="half" idx="1"/>
          </p:nvPr>
        </p:nvSpPr>
        <p:spPr>
          <a:xfrm>
            <a:off x="1179226" y="3092967"/>
            <a:ext cx="9833548" cy="2693980"/>
          </a:xfrm>
          <a:prstGeom prst="rect">
            <a:avLst/>
          </a:prstGeom>
        </p:spPr>
        <p:txBody>
          <a:bodyPr/>
          <a:lstStyle/>
          <a:p>
            <a:pPr marL="0">
              <a:spcBef>
                <a:spcPts val="800"/>
              </a:spcBef>
              <a:defRPr sz="2000"/>
            </a:pPr>
            <a:r>
              <a:t>A stock XK-140 SE could achieve a top speed of 120–125 mph .</a:t>
            </a:r>
          </a:p>
          <a:p>
            <a:pPr marL="0">
              <a:spcBef>
                <a:spcPts val="800"/>
              </a:spcBef>
              <a:defRPr b="1" i="1" sz="2000"/>
            </a:pPr>
            <a:r>
              <a:t>Road &amp; Track</a:t>
            </a:r>
            <a:r>
              <a:rPr i="0"/>
              <a:t>'s XK-140 MC test June 1955 </a:t>
            </a:r>
            <a:r>
              <a:rPr b="0" i="0"/>
              <a:t>recorded two-way average 120.3 mph.</a:t>
            </a:r>
          </a:p>
          <a:p>
            <a:pPr marL="0">
              <a:spcBef>
                <a:spcPts val="800"/>
              </a:spcBef>
              <a:defRPr sz="2000"/>
            </a:pPr>
            <a:r>
              <a:t>Acceleration     0–60 mph between 8.4 and 9.1 secs </a:t>
            </a:r>
          </a:p>
          <a:p>
            <a:pPr marL="0">
              <a:spcBef>
                <a:spcPts val="800"/>
              </a:spcBef>
              <a:defRPr sz="2000"/>
            </a:pPr>
            <a:r>
              <a:t>Acceleration  0–100 mph in  26.5 secs </a:t>
            </a:r>
          </a:p>
          <a:p>
            <a:pPr marL="0">
              <a:spcBef>
                <a:spcPts val="800"/>
              </a:spcBef>
              <a:defRPr sz="2000"/>
            </a:pPr>
            <a:r>
              <a:t>Standing 1/4 mile ,   16.6 secs and 82 mph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7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6" name="Freeform 45"/>
          <p:cNvSpPr/>
          <p:nvPr/>
        </p:nvSpPr>
        <p:spPr>
          <a:xfrm>
            <a:off x="409710" y="1022349"/>
            <a:ext cx="709613" cy="2095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15641"/>
                </a:lnTo>
                <a:lnTo>
                  <a:pt x="0" y="0"/>
                </a:lnTo>
                <a:lnTo>
                  <a:pt x="21600" y="5959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7" name="Freeform 46"/>
          <p:cNvSpPr/>
          <p:nvPr/>
        </p:nvSpPr>
        <p:spPr>
          <a:xfrm>
            <a:off x="409710" y="837744"/>
            <a:ext cx="403229" cy="1705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9224"/>
                </a:moveTo>
                <a:lnTo>
                  <a:pt x="0" y="21600"/>
                </a:lnTo>
                <a:lnTo>
                  <a:pt x="0" y="2318"/>
                </a:lnTo>
                <a:lnTo>
                  <a:pt x="21600" y="0"/>
                </a:lnTo>
                <a:lnTo>
                  <a:pt x="21600" y="19224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8" name="Freeform 47"/>
          <p:cNvSpPr/>
          <p:nvPr/>
        </p:nvSpPr>
        <p:spPr>
          <a:xfrm>
            <a:off x="644660" y="640894"/>
            <a:ext cx="168279" cy="1713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19487"/>
                </a:lnTo>
                <a:lnTo>
                  <a:pt x="0" y="0"/>
                </a:lnTo>
                <a:lnTo>
                  <a:pt x="21600" y="213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9" name="Freeform 44"/>
          <p:cNvSpPr/>
          <p:nvPr/>
        </p:nvSpPr>
        <p:spPr>
          <a:xfrm>
            <a:off x="11223203" y="635715"/>
            <a:ext cx="328616" cy="1742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9138"/>
                </a:moveTo>
                <a:lnTo>
                  <a:pt x="0" y="21600"/>
                </a:lnTo>
                <a:lnTo>
                  <a:pt x="0" y="2462"/>
                </a:lnTo>
                <a:lnTo>
                  <a:pt x="21600" y="0"/>
                </a:lnTo>
                <a:lnTo>
                  <a:pt x="21600" y="19138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0" name="Rectangle 17"/>
          <p:cNvSpPr/>
          <p:nvPr/>
        </p:nvSpPr>
        <p:spPr>
          <a:xfrm>
            <a:off x="644055" y="635715"/>
            <a:ext cx="10907863" cy="1541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1" name="Title 1"/>
          <p:cNvSpPr txBox="1"/>
          <p:nvPr>
            <p:ph type="title"/>
          </p:nvPr>
        </p:nvSpPr>
        <p:spPr>
          <a:xfrm>
            <a:off x="958504" y="800391"/>
            <a:ext cx="10264700" cy="121210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The Jaguar XK150</a:t>
            </a:r>
          </a:p>
        </p:txBody>
      </p:sp>
      <p:sp>
        <p:nvSpPr>
          <p:cNvPr id="252" name="Content Placeholder 2"/>
          <p:cNvSpPr txBox="1"/>
          <p:nvPr>
            <p:ph type="body" idx="1"/>
          </p:nvPr>
        </p:nvSpPr>
        <p:spPr>
          <a:xfrm>
            <a:off x="1367622" y="2490435"/>
            <a:ext cx="9708999" cy="3567175"/>
          </a:xfrm>
          <a:prstGeom prst="rect">
            <a:avLst/>
          </a:prstGeom>
        </p:spPr>
        <p:txBody>
          <a:bodyPr anchor="ctr"/>
          <a:lstStyle/>
          <a:p>
            <a:pPr marL="208024" indent="-208024" defTabSz="832102">
              <a:spcBef>
                <a:spcPts val="900"/>
              </a:spcBef>
              <a:defRPr b="1" sz="2100"/>
            </a:pPr>
            <a:r>
              <a:t>XK150 was produced  1957 to 1961</a:t>
            </a:r>
            <a:r>
              <a:rPr b="0"/>
              <a:t> as XK140 successor .</a:t>
            </a:r>
          </a:p>
          <a:p>
            <a:pPr marL="208024" indent="-208024" defTabSz="832102">
              <a:spcBef>
                <a:spcPts val="900"/>
              </a:spcBef>
              <a:defRPr sz="2100"/>
            </a:pPr>
            <a:r>
              <a:t>PRODUCTION: 6,645 had 3.4 L &amp;  1284 had 3.8L (1492 Automatic G-box) </a:t>
            </a:r>
          </a:p>
          <a:p>
            <a:pPr marL="0" indent="-208024" defTabSz="832102">
              <a:spcBef>
                <a:spcPts val="500"/>
              </a:spcBef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Initially available as fixed head coupé (FHC) and drophead coupé (DHC)</a:t>
            </a:r>
          </a:p>
          <a:p>
            <a:pPr marL="0" indent="-208024" defTabSz="832102">
              <a:spcBef>
                <a:spcPts val="500"/>
              </a:spcBef>
              <a:defRPr sz="2100"/>
            </a:pPr>
            <a:r>
              <a:t> </a:t>
            </a:r>
            <a:r>
              <a:rPr b="1"/>
              <a:t>XK 150-S Roadster launched in 1958 </a:t>
            </a:r>
            <a:r>
              <a:t>. </a:t>
            </a:r>
          </a:p>
          <a:p>
            <a:pPr marL="0" indent="-208024" defTabSz="832102">
              <a:spcBef>
                <a:spcPts val="500"/>
              </a:spcBef>
              <a:defRPr sz="2100"/>
            </a:pPr>
            <a:r>
              <a:t> PRODUCTION: 1,911 had 3.4 L &amp; 275 had 3,8L (all 4-speed with Overdrive) . </a:t>
            </a:r>
          </a:p>
          <a:p>
            <a:pPr marL="0" indent="-208024" defTabSz="832102">
              <a:spcBef>
                <a:spcPts val="500"/>
              </a:spcBef>
              <a:defRPr sz="2100"/>
            </a:pPr>
            <a:r>
              <a:t>Minimal rear seats available in the FHC coupés </a:t>
            </a:r>
          </a:p>
          <a:p>
            <a:pPr marL="0" indent="-208024" defTabSz="832102">
              <a:spcBef>
                <a:spcPts val="500"/>
              </a:spcBef>
              <a:defRPr sz="2100"/>
            </a:pPr>
            <a:r>
              <a:t>Windshield semi-wraparound :  first time ,  wind-up windows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1"/>
          <p:cNvSpPr txBox="1"/>
          <p:nvPr>
            <p:ph type="title"/>
          </p:nvPr>
        </p:nvSpPr>
        <p:spPr>
          <a:xfrm>
            <a:off x="714754" y="321209"/>
            <a:ext cx="10762492" cy="120701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The Jaguar XK-150</a:t>
            </a:r>
          </a:p>
        </p:txBody>
      </p:sp>
      <p:pic>
        <p:nvPicPr>
          <p:cNvPr id="25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215" r="0" b="7280"/>
          <a:stretch>
            <a:fillRect/>
          </a:stretch>
        </p:blipFill>
        <p:spPr>
          <a:xfrm>
            <a:off x="609600" y="2423678"/>
            <a:ext cx="5211977" cy="385695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traight Connector 13"/>
          <p:cNvSpPr/>
          <p:nvPr/>
        </p:nvSpPr>
        <p:spPr>
          <a:xfrm flipH="1">
            <a:off x="6095998" y="3354773"/>
            <a:ext cx="4" cy="2120904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57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9812" t="0" r="0" b="1"/>
          <a:stretch>
            <a:fillRect/>
          </a:stretch>
        </p:blipFill>
        <p:spPr>
          <a:xfrm>
            <a:off x="6370320" y="2423038"/>
            <a:ext cx="5212082" cy="3857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7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4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3"/>
      <p:bldP build="whole" bldLvl="1" animBg="1" rev="0" advAuto="0" spid="255" grpId="2"/>
      <p:bldP build="whole" bldLvl="1" animBg="1" rev="0" advAuto="0" spid="25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 16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63" name="Group 18"/>
          <p:cNvGrpSpPr/>
          <p:nvPr/>
        </p:nvGrpSpPr>
        <p:grpSpPr>
          <a:xfrm>
            <a:off x="534367" y="563914"/>
            <a:ext cx="4119937" cy="5978622"/>
            <a:chOff x="0" y="-1"/>
            <a:chExt cx="4119936" cy="5978620"/>
          </a:xfrm>
        </p:grpSpPr>
        <p:sp>
          <p:nvSpPr>
            <p:cNvPr id="260" name="Freeform 6"/>
            <p:cNvSpPr/>
            <p:nvPr/>
          </p:nvSpPr>
          <p:spPr>
            <a:xfrm flipH="1">
              <a:off x="-1" y="267649"/>
              <a:ext cx="680485" cy="571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9835"/>
                  </a:lnTo>
                  <a:lnTo>
                    <a:pt x="0" y="0"/>
                  </a:lnTo>
                  <a:lnTo>
                    <a:pt x="21600" y="176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1" name="Freeform 7"/>
            <p:cNvSpPr/>
            <p:nvPr/>
          </p:nvSpPr>
          <p:spPr>
            <a:xfrm flipH="1">
              <a:off x="276068" y="-2"/>
              <a:ext cx="405046" cy="55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574"/>
                  </a:moveTo>
                  <a:lnTo>
                    <a:pt x="0" y="21600"/>
                  </a:lnTo>
                  <a:lnTo>
                    <a:pt x="0" y="1017"/>
                  </a:lnTo>
                  <a:lnTo>
                    <a:pt x="21600" y="0"/>
                  </a:lnTo>
                  <a:lnTo>
                    <a:pt x="21600" y="20574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2" name="Rectangle 8"/>
            <p:cNvSpPr/>
            <p:nvPr/>
          </p:nvSpPr>
          <p:spPr>
            <a:xfrm flipH="1">
              <a:off x="280729" y="913"/>
              <a:ext cx="3839207" cy="525165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64" name="Title 1"/>
          <p:cNvSpPr txBox="1"/>
          <p:nvPr>
            <p:ph type="title"/>
          </p:nvPr>
        </p:nvSpPr>
        <p:spPr>
          <a:xfrm>
            <a:off x="1098468" y="885647"/>
            <a:ext cx="3229807" cy="46246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Jaguar XK150 Engines</a:t>
            </a:r>
          </a:p>
        </p:txBody>
      </p:sp>
      <p:sp>
        <p:nvSpPr>
          <p:cNvPr id="265" name="Content Placeholder 2"/>
          <p:cNvSpPr txBox="1"/>
          <p:nvPr>
            <p:ph type="body" sz="half" idx="1"/>
          </p:nvPr>
        </p:nvSpPr>
        <p:spPr>
          <a:xfrm>
            <a:off x="4978708" y="885649"/>
            <a:ext cx="6525223" cy="4992640"/>
          </a:xfrm>
          <a:prstGeom prst="rect">
            <a:avLst/>
          </a:prstGeom>
        </p:spPr>
        <p:txBody>
          <a:bodyPr anchor="ctr"/>
          <a:lstStyle/>
          <a:p>
            <a:pPr marL="0">
              <a:lnSpc>
                <a:spcPct val="81000"/>
              </a:lnSpc>
              <a:spcBef>
                <a:spcPts val="600"/>
              </a:spcBef>
              <a:defRPr sz="1800"/>
            </a:pPr>
            <a:r>
              <a:t>In Spring 1958 ,  Initial XK150 engine &amp; braking  issues were corrected with </a:t>
            </a:r>
            <a:r>
              <a:rPr b="1"/>
              <a:t>Special Equipment SE engine &amp;  4-wheel disc brakes .</a:t>
            </a:r>
            <a:r>
              <a:t> </a:t>
            </a:r>
          </a:p>
          <a:p>
            <a:pPr marL="0">
              <a:lnSpc>
                <a:spcPct val="81000"/>
              </a:lnSpc>
              <a:spcBef>
                <a:spcPts val="600"/>
              </a:spcBef>
              <a:defRPr sz="1800"/>
            </a:pPr>
            <a:r>
              <a:t>The 3.4 L Straight -6 engine had: </a:t>
            </a:r>
            <a:endParaRPr sz="2500"/>
          </a:p>
          <a:p>
            <a:pPr lvl="1" marL="514350" indent="-285750">
              <a:lnSpc>
                <a:spcPct val="81000"/>
              </a:lnSpc>
              <a:spcBef>
                <a:spcPts val="600"/>
              </a:spcBef>
              <a:buFont typeface="Calibri"/>
              <a:buChar char="➢"/>
              <a:defRPr sz="1700"/>
            </a:pPr>
            <a:r>
              <a:t>Two 1.75-inch SU-HD6 carburettors.</a:t>
            </a:r>
            <a:endParaRPr sz="1900"/>
          </a:p>
          <a:p>
            <a:pPr lvl="1" marL="514350" indent="-285750">
              <a:lnSpc>
                <a:spcPct val="81000"/>
              </a:lnSpc>
              <a:spcBef>
                <a:spcPts val="600"/>
              </a:spcBef>
              <a:buFont typeface="Calibri"/>
              <a:buChar char="➢"/>
              <a:defRPr sz="1700"/>
            </a:pPr>
            <a:r>
              <a:t>A B-type cylinder head with larger exhaust valves.</a:t>
            </a:r>
            <a:endParaRPr sz="2200"/>
          </a:p>
          <a:p>
            <a:pPr lvl="1" marL="514350" indent="-285750">
              <a:lnSpc>
                <a:spcPct val="81000"/>
              </a:lnSpc>
              <a:spcBef>
                <a:spcPts val="600"/>
              </a:spcBef>
              <a:buFont typeface="Calibri"/>
              <a:buChar char="➢"/>
              <a:defRPr sz="1700"/>
            </a:pPr>
            <a:r>
              <a:t> Power : 210 bhp at 5500 rpm</a:t>
            </a:r>
            <a:endParaRPr sz="2200"/>
          </a:p>
          <a:p>
            <a:pPr>
              <a:lnSpc>
                <a:spcPct val="81000"/>
              </a:lnSpc>
              <a:spcBef>
                <a:spcPts val="600"/>
              </a:spcBef>
              <a:defRPr sz="1800"/>
            </a:pPr>
            <a:r>
              <a:t> </a:t>
            </a:r>
            <a:r>
              <a:rPr b="1"/>
              <a:t>XK 150-S </a:t>
            </a:r>
            <a:r>
              <a:t>had three 2-inch SU -HD8 carburetors and a straight-port cylinder head, boosting power to 250 bhp at 5750 rpm.</a:t>
            </a:r>
            <a:endParaRPr sz="2000"/>
          </a:p>
          <a:p>
            <a:pPr marL="25400" indent="-254000">
              <a:lnSpc>
                <a:spcPct val="81000"/>
              </a:lnSpc>
              <a:spcBef>
                <a:spcPts val="600"/>
              </a:spcBef>
              <a:defRPr sz="2000"/>
            </a:pPr>
            <a:r>
              <a:t>   In </a:t>
            </a:r>
            <a:r>
              <a:rPr sz="1800"/>
              <a:t>1960 the </a:t>
            </a:r>
            <a:r>
              <a:rPr b="1" sz="1800"/>
              <a:t>220 bhp 3.8 L</a:t>
            </a:r>
            <a:r>
              <a:rPr sz="1800"/>
              <a:t> (from Mark IX Sedan) gave 265 bhp.  </a:t>
            </a:r>
          </a:p>
          <a:p>
            <a:pPr marL="0">
              <a:lnSpc>
                <a:spcPct val="81000"/>
              </a:lnSpc>
              <a:spcBef>
                <a:spcPts val="600"/>
              </a:spcBef>
              <a:defRPr sz="1800"/>
            </a:pPr>
            <a:r>
              <a:t>   Speed 135 mph (217 km/h) : 0–60 mph in 7.0 secs :  18mpg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9"/>
          <p:cNvSpPr/>
          <p:nvPr/>
        </p:nvSpPr>
        <p:spPr>
          <a:xfrm>
            <a:off x="3046" y="0"/>
            <a:ext cx="12188956" cy="68580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8" name="Rectangle 11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00000">
              <a:alpha val="529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25" name="Group 13"/>
          <p:cNvGrpSpPr/>
          <p:nvPr/>
        </p:nvGrpSpPr>
        <p:grpSpPr>
          <a:xfrm>
            <a:off x="-5" y="2075418"/>
            <a:ext cx="12396080" cy="4440651"/>
            <a:chOff x="-1" y="0"/>
            <a:chExt cx="12396079" cy="4440649"/>
          </a:xfrm>
        </p:grpSpPr>
        <p:sp>
          <p:nvSpPr>
            <p:cNvPr id="119" name="Oval 14"/>
            <p:cNvSpPr/>
            <p:nvPr/>
          </p:nvSpPr>
          <p:spPr>
            <a:xfrm rot="4500000">
              <a:off x="7942192" y="432149"/>
              <a:ext cx="3563880" cy="3563880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15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0" name="Oval 15"/>
            <p:cNvSpPr/>
            <p:nvPr/>
          </p:nvSpPr>
          <p:spPr>
            <a:xfrm rot="16200000">
              <a:off x="10435068" y="1973508"/>
              <a:ext cx="1381615" cy="1381615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2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" name="Oval 16"/>
            <p:cNvSpPr/>
            <p:nvPr/>
          </p:nvSpPr>
          <p:spPr>
            <a:xfrm rot="16200000">
              <a:off x="-2" y="-1"/>
              <a:ext cx="3144371" cy="3144371"/>
            </a:xfrm>
            <a:prstGeom prst="ellipse">
              <a:avLst/>
            </a:prstGeom>
            <a:gradFill flip="none" rotWithShape="1">
              <a:gsLst>
                <a:gs pos="0">
                  <a:srgbClr val="333F50">
                    <a:alpha val="20000"/>
                  </a:srgbClr>
                </a:gs>
                <a:gs pos="100000">
                  <a:srgbClr val="222A35">
                    <a:alpha val="1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" name="Oval 17"/>
            <p:cNvSpPr/>
            <p:nvPr/>
          </p:nvSpPr>
          <p:spPr>
            <a:xfrm rot="12600000">
              <a:off x="10150847" y="2195418"/>
              <a:ext cx="1897893" cy="1897893"/>
            </a:xfrm>
            <a:prstGeom prst="ellipse">
              <a:avLst/>
            </a:prstGeom>
            <a:gradFill flip="none" rotWithShape="1">
              <a:gsLst>
                <a:gs pos="0">
                  <a:srgbClr val="333F50">
                    <a:alpha val="10000"/>
                  </a:srgbClr>
                </a:gs>
                <a:gs pos="100000">
                  <a:srgbClr val="333F50">
                    <a:alpha val="2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" name="Oval 18"/>
            <p:cNvSpPr/>
            <p:nvPr/>
          </p:nvSpPr>
          <p:spPr>
            <a:xfrm rot="4500000">
              <a:off x="2046777" y="965072"/>
              <a:ext cx="2579329" cy="2579329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2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" name="Oval 19"/>
            <p:cNvSpPr/>
            <p:nvPr/>
          </p:nvSpPr>
          <p:spPr>
            <a:xfrm rot="4500000">
              <a:off x="2224638" y="1118555"/>
              <a:ext cx="2243201" cy="2243199"/>
            </a:xfrm>
            <a:prstGeom prst="ellipse">
              <a:avLst/>
            </a:prstGeom>
            <a:noFill/>
            <a:ln w="31750" cap="flat">
              <a:solidFill>
                <a:srgbClr val="536073">
                  <a:alpha val="10000"/>
                </a:srgbClr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26" name="Rectangle 21"/>
          <p:cNvSpPr/>
          <p:nvPr/>
        </p:nvSpPr>
        <p:spPr>
          <a:xfrm rot="16200000">
            <a:off x="10438145" y="1042603"/>
            <a:ext cx="2796465" cy="711256"/>
          </a:xfrm>
          <a:prstGeom prst="rect">
            <a:avLst/>
          </a:prstGeom>
          <a:gradFill>
            <a:gsLst>
              <a:gs pos="0">
                <a:srgbClr val="ADB9CA">
                  <a:alpha val="0"/>
                </a:srgbClr>
              </a:gs>
              <a:gs pos="100000">
                <a:srgbClr val="333F50">
                  <a:alpha val="10000"/>
                </a:srgbClr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31" name="Group 23"/>
          <p:cNvGrpSpPr/>
          <p:nvPr/>
        </p:nvGrpSpPr>
        <p:grpSpPr>
          <a:xfrm>
            <a:off x="11259538" y="317574"/>
            <a:ext cx="548649" cy="549011"/>
            <a:chOff x="-1" y="0"/>
            <a:chExt cx="548648" cy="549010"/>
          </a:xfrm>
        </p:grpSpPr>
        <p:sp>
          <p:nvSpPr>
            <p:cNvPr id="127" name="Straight Connector 24"/>
            <p:cNvSpPr/>
            <p:nvPr/>
          </p:nvSpPr>
          <p:spPr>
            <a:xfrm>
              <a:off x="-2" y="-1"/>
              <a:ext cx="548649" cy="3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8" name="Straight Connector 25"/>
            <p:cNvSpPr/>
            <p:nvPr/>
          </p:nvSpPr>
          <p:spPr>
            <a:xfrm>
              <a:off x="-2" y="183001"/>
              <a:ext cx="548649" cy="4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9" name="Straight Connector 26"/>
            <p:cNvSpPr/>
            <p:nvPr/>
          </p:nvSpPr>
          <p:spPr>
            <a:xfrm>
              <a:off x="-2" y="366003"/>
              <a:ext cx="548649" cy="4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30" name="Straight Connector 27"/>
            <p:cNvSpPr/>
            <p:nvPr/>
          </p:nvSpPr>
          <p:spPr>
            <a:xfrm>
              <a:off x="-2" y="549007"/>
              <a:ext cx="548649" cy="3"/>
            </a:xfrm>
            <a:prstGeom prst="line">
              <a:avLst/>
            </a:prstGeom>
            <a:noFill/>
            <a:ln w="31750" cap="rnd">
              <a:solidFill>
                <a:srgbClr val="5C6B80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6" name="Group 29"/>
          <p:cNvGrpSpPr/>
          <p:nvPr/>
        </p:nvGrpSpPr>
        <p:grpSpPr>
          <a:xfrm>
            <a:off x="11259538" y="317574"/>
            <a:ext cx="548649" cy="549011"/>
            <a:chOff x="-1" y="0"/>
            <a:chExt cx="548648" cy="549010"/>
          </a:xfrm>
        </p:grpSpPr>
        <p:sp>
          <p:nvSpPr>
            <p:cNvPr id="132" name="Straight Connector 30"/>
            <p:cNvSpPr/>
            <p:nvPr/>
          </p:nvSpPr>
          <p:spPr>
            <a:xfrm>
              <a:off x="-2" y="-1"/>
              <a:ext cx="548649" cy="3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33" name="Straight Connector 31"/>
            <p:cNvSpPr/>
            <p:nvPr/>
          </p:nvSpPr>
          <p:spPr>
            <a:xfrm>
              <a:off x="-2" y="183001"/>
              <a:ext cx="548649" cy="4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34" name="Straight Connector 32"/>
            <p:cNvSpPr/>
            <p:nvPr/>
          </p:nvSpPr>
          <p:spPr>
            <a:xfrm>
              <a:off x="-2" y="366003"/>
              <a:ext cx="548649" cy="4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35" name="Straight Connector 33"/>
            <p:cNvSpPr/>
            <p:nvPr/>
          </p:nvSpPr>
          <p:spPr>
            <a:xfrm>
              <a:off x="-2" y="549007"/>
              <a:ext cx="548649" cy="3"/>
            </a:xfrm>
            <a:prstGeom prst="line">
              <a:avLst/>
            </a:prstGeom>
            <a:noFill/>
            <a:ln w="31750" cap="rnd">
              <a:solidFill>
                <a:srgbClr val="536073">
                  <a:alpha val="2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37" name="Rectangle 35"/>
          <p:cNvSpPr/>
          <p:nvPr/>
        </p:nvSpPr>
        <p:spPr>
          <a:xfrm rot="10800000">
            <a:off x="-3" y="6140784"/>
            <a:ext cx="6096001" cy="711256"/>
          </a:xfrm>
          <a:prstGeom prst="rect">
            <a:avLst/>
          </a:prstGeom>
          <a:gradFill>
            <a:gsLst>
              <a:gs pos="10000">
                <a:srgbClr val="222A35">
                  <a:alpha val="10000"/>
                </a:srgbClr>
              </a:gs>
              <a:gs pos="100000">
                <a:srgbClr val="8497B0">
                  <a:alpha val="0"/>
                </a:srgbClr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42" name="Group 37"/>
          <p:cNvGrpSpPr/>
          <p:nvPr/>
        </p:nvGrpSpPr>
        <p:grpSpPr>
          <a:xfrm>
            <a:off x="985409" y="5572756"/>
            <a:ext cx="549014" cy="1285883"/>
            <a:chOff x="-1" y="0"/>
            <a:chExt cx="549012" cy="1285881"/>
          </a:xfrm>
        </p:grpSpPr>
        <p:sp>
          <p:nvSpPr>
            <p:cNvPr id="138" name="Straight Connector 38"/>
            <p:cNvSpPr/>
            <p:nvPr/>
          </p:nvSpPr>
          <p:spPr>
            <a:xfrm flipH="1">
              <a:off x="549009" y="-1"/>
              <a:ext cx="3" cy="1285883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39" name="Straight Connector 39"/>
            <p:cNvSpPr/>
            <p:nvPr/>
          </p:nvSpPr>
          <p:spPr>
            <a:xfrm flipH="1">
              <a:off x="366006" y="-1"/>
              <a:ext cx="4" cy="1285883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0" name="Straight Connector 40"/>
            <p:cNvSpPr/>
            <p:nvPr/>
          </p:nvSpPr>
          <p:spPr>
            <a:xfrm flipH="1">
              <a:off x="183002" y="-1"/>
              <a:ext cx="4" cy="1285883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1" name="Straight Connector 41"/>
            <p:cNvSpPr/>
            <p:nvPr/>
          </p:nvSpPr>
          <p:spPr>
            <a:xfrm flipH="1">
              <a:off x="-2" y="-1"/>
              <a:ext cx="5" cy="1285883"/>
            </a:xfrm>
            <a:prstGeom prst="line">
              <a:avLst/>
            </a:prstGeom>
            <a:noFill/>
            <a:ln w="31750" cap="rnd">
              <a:solidFill>
                <a:srgbClr val="536073">
                  <a:alpha val="40000"/>
                </a:srgbClr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43" name="Title 1"/>
          <p:cNvSpPr txBox="1"/>
          <p:nvPr>
            <p:ph type="title"/>
          </p:nvPr>
        </p:nvSpPr>
        <p:spPr>
          <a:xfrm>
            <a:off x="629638" y="4038036"/>
            <a:ext cx="5107371" cy="2087425"/>
          </a:xfrm>
          <a:prstGeom prst="rect">
            <a:avLst/>
          </a:prstGeom>
        </p:spPr>
        <p:txBody>
          <a:bodyPr anchor="t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The Timeline</a:t>
            </a:r>
          </a:p>
        </p:txBody>
      </p:sp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358" y="1301634"/>
            <a:ext cx="10843067" cy="18975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" name="Group 43"/>
          <p:cNvGrpSpPr/>
          <p:nvPr/>
        </p:nvGrpSpPr>
        <p:grpSpPr>
          <a:xfrm>
            <a:off x="412337" y="840021"/>
            <a:ext cx="429778" cy="304806"/>
            <a:chOff x="-2" y="0"/>
            <a:chExt cx="429777" cy="304804"/>
          </a:xfrm>
        </p:grpSpPr>
        <p:sp>
          <p:nvSpPr>
            <p:cNvPr id="145" name="Straight Connector 44"/>
            <p:cNvSpPr/>
            <p:nvPr/>
          </p:nvSpPr>
          <p:spPr>
            <a:xfrm>
              <a:off x="-3" y="304802"/>
              <a:ext cx="429778" cy="3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6" name="Straight Connector 45"/>
            <p:cNvSpPr/>
            <p:nvPr/>
          </p:nvSpPr>
          <p:spPr>
            <a:xfrm>
              <a:off x="-3" y="203201"/>
              <a:ext cx="429778" cy="3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7" name="Straight Connector 46"/>
            <p:cNvSpPr/>
            <p:nvPr/>
          </p:nvSpPr>
          <p:spPr>
            <a:xfrm>
              <a:off x="-3" y="101600"/>
              <a:ext cx="429778" cy="3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8" name="Straight Connector 47"/>
            <p:cNvSpPr/>
            <p:nvPr/>
          </p:nvSpPr>
          <p:spPr>
            <a:xfrm>
              <a:off x="-3" y="0"/>
              <a:ext cx="429778" cy="3"/>
            </a:xfrm>
            <a:prstGeom prst="line">
              <a:avLst/>
            </a:prstGeom>
            <a:noFill/>
            <a:ln w="25400" cap="flat">
              <a:solidFill>
                <a:srgbClr val="F1F0F0">
                  <a:alpha val="50000"/>
                </a:srgbClr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50" name="Rectangle 2"/>
          <p:cNvSpPr/>
          <p:nvPr/>
        </p:nvSpPr>
        <p:spPr>
          <a:xfrm>
            <a:off x="4528456" y="1846215"/>
            <a:ext cx="5747661" cy="180102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Rectangle 3"/>
          <p:cNvSpPr/>
          <p:nvPr/>
        </p:nvSpPr>
        <p:spPr>
          <a:xfrm>
            <a:off x="5172890" y="2750647"/>
            <a:ext cx="3814358" cy="259725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XK150 Engines</a:t>
            </a:r>
          </a:p>
        </p:txBody>
      </p:sp>
      <p:graphicFrame>
        <p:nvGraphicFramePr>
          <p:cNvPr id="268" name="Table 3"/>
          <p:cNvGraphicFramePr/>
          <p:nvPr/>
        </p:nvGraphicFramePr>
        <p:xfrm>
          <a:off x="838199" y="2791871"/>
          <a:ext cx="10515604" cy="241884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502229"/>
                <a:gridCol w="1502229"/>
                <a:gridCol w="1502229"/>
                <a:gridCol w="1502229"/>
                <a:gridCol w="1502229"/>
                <a:gridCol w="1502229"/>
                <a:gridCol w="1502229"/>
              </a:tblGrid>
              <a:tr h="220599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000"/>
                      </a:pPr>
                      <a:r>
                        <a:t>XK 150 ENGINES </a:t>
                      </a:r>
                      <a:r>
                        <a:rPr baseline="30000" sz="8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[10]</a:t>
                      </a:r>
                      <a:r>
                        <a:rPr baseline="30000" sz="8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[11]</a:t>
                      </a:r>
                    </a:p>
                  </a:txBody>
                  <a:tcPr marL="30480" marR="30480" marT="30480" marB="30480" anchor="ctr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23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b="1" sz="1000">
                          <a:solidFill>
                            <a:srgbClr val="FFFFFF"/>
                          </a:solidFill>
                        </a:rPr>
                        <a:t>Model</a:t>
                      </a:r>
                    </a:p>
                  </a:txBody>
                  <a:tcPr marL="30480" marR="30480" marT="30480" marB="3048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Years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Displacement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Configuration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Bore/Stroke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Carburettor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Power</a:t>
                      </a:r>
                    </a:p>
                  </a:txBody>
                  <a:tcPr marL="30480" marR="30480" marT="30480" marB="30480" anchor="ctr" anchorCtr="0" horzOverflow="overflow"/>
                </a:tc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b="1" sz="1000">
                          <a:solidFill>
                            <a:srgbClr val="FFFFFF"/>
                          </a:solidFill>
                        </a:rPr>
                        <a:t>XK 150 3.4</a:t>
                      </a:r>
                    </a:p>
                  </a:txBody>
                  <a:tcPr marL="30480" marR="30480" marT="30480" marB="3048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1957–1960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3442cc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83 mm x 106 mm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Double SU HD6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190 bhp (142 kW; 193 PS) @ 5500 rpm</a:t>
                      </a:r>
                    </a:p>
                  </a:txBody>
                  <a:tcPr marL="30480" marR="30480" marT="30480" marB="30480" anchor="ctr" anchorCtr="0" horzOverflow="overflow"/>
                </a:tc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b="1" sz="1000">
                          <a:solidFill>
                            <a:srgbClr val="FFFFFF"/>
                          </a:solidFill>
                        </a:rPr>
                        <a:t>XK 150 3.4 SE</a:t>
                      </a:r>
                    </a:p>
                  </a:txBody>
                  <a:tcPr marL="30480" marR="30480" marT="30480" marB="3048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1957–1960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3442cc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83 mm x 106 mm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Double SU HD6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210 bhp (157 kW; 213 PS) @ 5500 rpm</a:t>
                      </a:r>
                    </a:p>
                  </a:txBody>
                  <a:tcPr marL="30480" marR="30480" marT="30480" marB="30480" anchor="ctr" anchorCtr="0" horzOverflow="overflow"/>
                </a:tc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b="1" sz="1000">
                          <a:solidFill>
                            <a:srgbClr val="FFFFFF"/>
                          </a:solidFill>
                        </a:rPr>
                        <a:t>XK 150 3.4 S</a:t>
                      </a:r>
                    </a:p>
                  </a:txBody>
                  <a:tcPr marL="30480" marR="30480" marT="30480" marB="3048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1958–1960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3442 cc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83 mm x 106 mm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Triple SU HD8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250 bhp (186 kW; 253 PS) @ 5500 rpm</a:t>
                      </a:r>
                    </a:p>
                  </a:txBody>
                  <a:tcPr marL="30480" marR="30480" marT="30480" marB="30480" anchor="ctr" anchorCtr="0" horzOverflow="overflow"/>
                </a:tc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b="1" sz="1000">
                          <a:solidFill>
                            <a:srgbClr val="FFFFFF"/>
                          </a:solidFill>
                        </a:rPr>
                        <a:t>XK 150 3.8 SE</a:t>
                      </a:r>
                    </a:p>
                  </a:txBody>
                  <a:tcPr marL="30480" marR="30480" marT="30480" marB="3048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1959–1960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3781 cc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87 mm x 106 mm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Double SU HD6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220 bhp (164 kW; 223 PS) @ 5500 rpm</a:t>
                      </a:r>
                    </a:p>
                  </a:txBody>
                  <a:tcPr marL="30480" marR="30480" marT="30480" marB="30480" anchor="ctr" anchorCtr="0" horzOverflow="overflow"/>
                </a:tc>
              </a:tr>
              <a:tr h="3949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b="1" sz="1000">
                          <a:solidFill>
                            <a:srgbClr val="FFFFFF"/>
                          </a:solidFill>
                        </a:rPr>
                        <a:t>XK 150 3.8 S</a:t>
                      </a:r>
                    </a:p>
                  </a:txBody>
                  <a:tcPr marL="30480" marR="30480" marT="30480" marB="30480" anchor="ctr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1959–1960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3781 cc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DOHC Straight-6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87 mm x 106 mm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Triple SU HD8</a:t>
                      </a:r>
                    </a:p>
                  </a:txBody>
                  <a:tcPr marL="30480" marR="30480" marT="30480" marB="3048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000"/>
                        <a:t>265 bhp (198 kW; 269 PS) @ 5500 rpm</a:t>
                      </a:r>
                    </a:p>
                  </a:txBody>
                  <a:tcPr marL="30480" marR="30480" marT="30480" marB="3048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1" name="Rectangle 10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2" name="Rectangle 12"/>
          <p:cNvSpPr/>
          <p:nvPr/>
        </p:nvSpPr>
        <p:spPr>
          <a:xfrm flipH="1" rot="5400000">
            <a:off x="-1410084" y="1410078"/>
            <a:ext cx="6858001" cy="403784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3" name="Rectangle 14"/>
          <p:cNvSpPr/>
          <p:nvPr/>
        </p:nvSpPr>
        <p:spPr>
          <a:xfrm flipH="1" rot="5400000">
            <a:off x="-1410085" y="1420217"/>
            <a:ext cx="6858001" cy="403784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4" name="Rectangle 16"/>
          <p:cNvSpPr/>
          <p:nvPr/>
        </p:nvSpPr>
        <p:spPr>
          <a:xfrm flipH="1" rot="5400000">
            <a:off x="767920" y="3588084"/>
            <a:ext cx="2501983" cy="403784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5" name="Freeform: Shape 18"/>
          <p:cNvSpPr/>
          <p:nvPr/>
        </p:nvSpPr>
        <p:spPr>
          <a:xfrm rot="20635413">
            <a:off x="-501738" y="969715"/>
            <a:ext cx="3900359" cy="417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70" y="486"/>
                </a:moveTo>
                <a:cubicBezTo>
                  <a:pt x="18180" y="1853"/>
                  <a:pt x="21600" y="5954"/>
                  <a:pt x="21600" y="10800"/>
                </a:cubicBezTo>
                <a:cubicBezTo>
                  <a:pt x="21600" y="16765"/>
                  <a:pt x="16419" y="21600"/>
                  <a:pt x="10029" y="21600"/>
                </a:cubicBezTo>
                <a:cubicBezTo>
                  <a:pt x="6034" y="21600"/>
                  <a:pt x="2513" y="19711"/>
                  <a:pt x="433" y="16838"/>
                </a:cubicBezTo>
                <a:lnTo>
                  <a:pt x="0" y="16173"/>
                </a:lnTo>
                <a:lnTo>
                  <a:pt x="4604" y="1263"/>
                </a:lnTo>
                <a:lnTo>
                  <a:pt x="5524" y="849"/>
                </a:lnTo>
                <a:cubicBezTo>
                  <a:pt x="6909" y="302"/>
                  <a:pt x="8431" y="0"/>
                  <a:pt x="10029" y="0"/>
                </a:cubicBezTo>
                <a:cubicBezTo>
                  <a:pt x="11227" y="0"/>
                  <a:pt x="12383" y="170"/>
                  <a:pt x="13470" y="486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6" name="Rectangle 20"/>
          <p:cNvSpPr/>
          <p:nvPr/>
        </p:nvSpPr>
        <p:spPr>
          <a:xfrm flipH="1" rot="5400000">
            <a:off x="-1410093" y="1399940"/>
            <a:ext cx="6858004" cy="403784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FAADC">
                  <a:alpha val="11000"/>
                </a:srgbClr>
              </a:gs>
            </a:gsLst>
            <a:lin ang="71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7" name="Title 1"/>
          <p:cNvSpPr txBox="1"/>
          <p:nvPr>
            <p:ph type="title"/>
          </p:nvPr>
        </p:nvSpPr>
        <p:spPr>
          <a:xfrm>
            <a:off x="466718" y="586852"/>
            <a:ext cx="3201373" cy="3387502"/>
          </a:xfrm>
          <a:prstGeom prst="rect">
            <a:avLst/>
          </a:prstGeom>
        </p:spPr>
        <p:txBody>
          <a:bodyPr anchor="b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Performance</a:t>
            </a:r>
          </a:p>
        </p:txBody>
      </p:sp>
      <p:sp>
        <p:nvSpPr>
          <p:cNvPr id="278" name="Content Placeholder 2"/>
          <p:cNvSpPr txBox="1"/>
          <p:nvPr>
            <p:ph type="body" idx="1"/>
          </p:nvPr>
        </p:nvSpPr>
        <p:spPr>
          <a:xfrm>
            <a:off x="4951876" y="645834"/>
            <a:ext cx="6555349" cy="5546054"/>
          </a:xfrm>
          <a:prstGeom prst="rect">
            <a:avLst/>
          </a:prstGeom>
        </p:spPr>
        <p:txBody>
          <a:bodyPr anchor="ctr"/>
          <a:lstStyle/>
          <a:p>
            <a:pPr marL="0" indent="0">
              <a:spcBef>
                <a:spcPts val="600"/>
              </a:spcBef>
              <a:buSzTx/>
              <a:buNone/>
              <a:defRPr b="1" i="1" sz="2000"/>
            </a:pPr>
            <a:r>
              <a:t>The Motor</a:t>
            </a:r>
            <a:r>
              <a:rPr i="0"/>
              <a:t> in 1959</a:t>
            </a:r>
            <a:r>
              <a:rPr b="0" i="0"/>
              <a:t> tested a 250 bhp 3.4 litre XK150S fixed-head coupé with limited-slip differential. </a:t>
            </a:r>
          </a:p>
          <a:p>
            <a:pPr lvl="1" marL="514350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Top speed 132 mph </a:t>
            </a:r>
            <a:endParaRPr sz="2400"/>
          </a:p>
          <a:p>
            <a:pPr lvl="1" marL="514350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Acceleration: 0–60 mph in 7.8 secs </a:t>
            </a:r>
            <a:endParaRPr sz="2400"/>
          </a:p>
          <a:p>
            <a:pPr lvl="1" marL="514350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Fuel consumption: 18.3 mpg </a:t>
            </a:r>
            <a:endParaRPr sz="2400"/>
          </a:p>
          <a:p>
            <a:pPr lvl="1" marL="514350" indent="-285750">
              <a:spcBef>
                <a:spcPts val="600"/>
              </a:spcBef>
              <a:buFont typeface="Calibri"/>
              <a:buChar char="➢"/>
              <a:defRPr sz="2000"/>
            </a:pPr>
            <a:r>
              <a:t>Cost: £2110 including taxes of £62 </a:t>
            </a:r>
            <a:endParaRPr sz="2400"/>
          </a:p>
          <a:p>
            <a:pPr marL="0">
              <a:spcBef>
                <a:spcPts val="600"/>
              </a:spcBef>
              <a:defRPr sz="2400"/>
            </a:pPr>
          </a:p>
          <a:p>
            <a:pPr marL="0">
              <a:spcBef>
                <a:spcPts val="600"/>
              </a:spcBef>
              <a:defRPr sz="2400"/>
            </a:pPr>
          </a:p>
          <a:p>
            <a:pPr marL="0" indent="0" algn="ctr">
              <a:spcBef>
                <a:spcPts val="600"/>
              </a:spcBef>
              <a:buSzTx/>
              <a:buNone/>
              <a:defRPr b="1" i="1" sz="2000"/>
            </a:pPr>
            <a:r>
              <a:t>At the time, this was the fastest closed car the UK magazine had ever subjected to a  road test.</a:t>
            </a:r>
          </a:p>
        </p:txBody>
      </p:sp>
      <p:sp>
        <p:nvSpPr>
          <p:cNvPr id="279" name="Arrow: Down 3"/>
          <p:cNvSpPr/>
          <p:nvPr/>
        </p:nvSpPr>
        <p:spPr>
          <a:xfrm>
            <a:off x="6893855" y="3712185"/>
            <a:ext cx="925161" cy="699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traight Connector 8"/>
          <p:cNvSpPr/>
          <p:nvPr/>
        </p:nvSpPr>
        <p:spPr>
          <a:xfrm>
            <a:off x="-4" y="272356"/>
            <a:ext cx="12188831" cy="3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2" name="Rectangle 10"/>
          <p:cNvSpPr/>
          <p:nvPr/>
        </p:nvSpPr>
        <p:spPr>
          <a:xfrm>
            <a:off x="0" y="368596"/>
            <a:ext cx="12192000" cy="1735554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3" name="Title 1"/>
          <p:cNvSpPr txBox="1"/>
          <p:nvPr>
            <p:ph type="title"/>
          </p:nvPr>
        </p:nvSpPr>
        <p:spPr>
          <a:xfrm>
            <a:off x="526070" y="489439"/>
            <a:ext cx="11139859" cy="930448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Jaguar XK150 By Bertone</a:t>
            </a:r>
          </a:p>
        </p:txBody>
      </p:sp>
      <p:sp>
        <p:nvSpPr>
          <p:cNvPr id="284" name="Straight Connector 12"/>
          <p:cNvSpPr/>
          <p:nvPr/>
        </p:nvSpPr>
        <p:spPr>
          <a:xfrm>
            <a:off x="4724400" y="1479730"/>
            <a:ext cx="2743202" cy="5"/>
          </a:xfrm>
          <a:prstGeom prst="line">
            <a:avLst/>
          </a:prstGeom>
          <a:ln w="19050">
            <a:solidFill>
              <a:srgbClr val="FFFFFF">
                <a:alpha val="75000"/>
              </a:srgbClr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5" name="Straight Connector 14"/>
          <p:cNvSpPr/>
          <p:nvPr/>
        </p:nvSpPr>
        <p:spPr>
          <a:xfrm>
            <a:off x="-4" y="2201402"/>
            <a:ext cx="12188831" cy="3"/>
          </a:xfrm>
          <a:prstGeom prst="line">
            <a:avLst/>
          </a:prstGeom>
          <a:ln w="50800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6" name="TextBox 17"/>
          <p:cNvSpPr txBox="1"/>
          <p:nvPr/>
        </p:nvSpPr>
        <p:spPr>
          <a:xfrm>
            <a:off x="1580150" y="2982919"/>
            <a:ext cx="8518647" cy="1559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In 1958  3 bare chassis were shipped to Carrosseria Bertone in Turin to receive special bodies as prototype fixed-head coupés.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 They were reportedly meant to be the replacement for the XK150 and had an "XKE" badge on their rear flanks --- a taste of things to come .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This  XK 150 Special would be the precursor of the E-Type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15"/>
          <p:cNvSpPr/>
          <p:nvPr/>
        </p:nvSpPr>
        <p:spPr>
          <a:xfrm>
            <a:off x="-3" y="0"/>
            <a:ext cx="1219200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9" name="Freeform: Shape 17"/>
          <p:cNvSpPr/>
          <p:nvPr/>
        </p:nvSpPr>
        <p:spPr>
          <a:xfrm flipV="1">
            <a:off x="-3" y="-480"/>
            <a:ext cx="6754322" cy="6858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1442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0" name="Freeform: Shape 19"/>
          <p:cNvSpPr/>
          <p:nvPr/>
        </p:nvSpPr>
        <p:spPr>
          <a:xfrm flipV="1">
            <a:off x="-1" y="-480"/>
            <a:ext cx="5953784" cy="6858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07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1" name="Title 1"/>
          <p:cNvSpPr txBox="1"/>
          <p:nvPr>
            <p:ph type="title"/>
          </p:nvPr>
        </p:nvSpPr>
        <p:spPr>
          <a:xfrm>
            <a:off x="426502" y="590307"/>
            <a:ext cx="4397251" cy="1441862"/>
          </a:xfrm>
          <a:prstGeom prst="rect">
            <a:avLst/>
          </a:prstGeom>
        </p:spPr>
        <p:txBody>
          <a:bodyPr anchor="b"/>
          <a:lstStyle/>
          <a:p>
            <a:pPr>
              <a:defRPr sz="4800"/>
            </a:pPr>
            <a:r>
              <a:t>1958 Jaguar </a:t>
            </a:r>
            <a:br/>
            <a:r>
              <a:t>XK-150S Bertone</a:t>
            </a:r>
          </a:p>
        </p:txBody>
      </p:sp>
      <p:pic>
        <p:nvPicPr>
          <p:cNvPr id="29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382185"/>
            <a:ext cx="4416896" cy="250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195" y="3155743"/>
            <a:ext cx="5670699" cy="3147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angle 7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6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itle 1"/>
          <p:cNvSpPr txBox="1"/>
          <p:nvPr>
            <p:ph type="title"/>
          </p:nvPr>
        </p:nvSpPr>
        <p:spPr>
          <a:xfrm>
            <a:off x="1179226" y="878177"/>
            <a:ext cx="9833548" cy="1325564"/>
          </a:xfrm>
          <a:prstGeom prst="rect">
            <a:avLst/>
          </a:prstGeom>
        </p:spPr>
        <p:txBody>
          <a:bodyPr/>
          <a:lstStyle/>
          <a:p>
            <a:pPr algn="ctr">
              <a:defRPr sz="4000">
                <a:solidFill>
                  <a:srgbClr val="FFFFFF"/>
                </a:solidFill>
              </a:defRPr>
            </a:pPr>
            <a:r>
              <a:t>Original </a:t>
            </a:r>
            <a:r>
              <a:rPr sz="3500"/>
              <a:t>XKC 401 : Named D-Type June 54 at Le Mans</a:t>
            </a:r>
            <a:r>
              <a:t> </a:t>
            </a:r>
          </a:p>
        </p:txBody>
      </p:sp>
      <p:sp>
        <p:nvSpPr>
          <p:cNvPr id="298" name="Content Placeholder 2"/>
          <p:cNvSpPr txBox="1"/>
          <p:nvPr>
            <p:ph type="body" idx="1"/>
          </p:nvPr>
        </p:nvSpPr>
        <p:spPr>
          <a:xfrm>
            <a:off x="1179226" y="2517051"/>
            <a:ext cx="9833548" cy="4068466"/>
          </a:xfrm>
          <a:prstGeom prst="rect">
            <a:avLst/>
          </a:prstGeom>
        </p:spPr>
        <p:txBody>
          <a:bodyPr/>
          <a:lstStyle/>
          <a:p>
            <a:pPr marL="141731" indent="-141731" defTabSz="566927">
              <a:spcBef>
                <a:spcPts val="600"/>
              </a:spcBef>
              <a:defRPr sz="1300"/>
            </a:pPr>
            <a:r>
              <a:t>The </a:t>
            </a:r>
            <a:r>
              <a:rPr b="1"/>
              <a:t>Jaguar D-Type</a:t>
            </a:r>
            <a:r>
              <a:t> was a sports racing car produced between 1954 and 1957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Designed to win LeMans 24hr Race, it succeeded spectacularly for three consecutive years from 1955 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Apr 1954, Dewis first tested the first D-Type (originally named XKC 401) Short Nose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May 1954 Le Mans Practice, Dewis drove 169 mph on  Mulsanne Straight and lapped at 115 mph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It shared the straight-6  3.4 L Engine-Gearbox and some components with its C-Type predecessor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The oval cross-section body , with a one-piece tilting front structure ,reduced frontal area and was designed by Aerodynamicist Malcolm Sayer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1955 &amp; 56 Race Rules change : Long-Nose bonnets and with full width  wind-screens </a:t>
            </a:r>
          </a:p>
          <a:p>
            <a:pPr marL="141731" indent="-141731" defTabSz="566927">
              <a:spcBef>
                <a:spcPts val="600"/>
              </a:spcBef>
              <a:defRPr sz="1300"/>
            </a:pPr>
            <a:r>
              <a:t>Engine and Front Suspension  carried by a tubular Subframe  bolted to the Monocoque  "Tub" at the firewall 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Engine  mounted lower thanks to Dry-Sump Lubrication and tilted 8 degrees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245bhp at 5750rpm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3 x Twin Choke Weber Carburetors took  fuel from two flexible fuel tanks (37 gals) 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SU and Lucas developed Fuel Injection options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New 4-speed Synchromesh Gear Box  and Triple Plate Clutch 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A distinctive vertical Tail Fin merged with the low wrap-round wind screen 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A so-called  passenger "seat" accessed via a removable panel:  With twin side-exhausts below  a true  Hot Seat  </a:t>
            </a:r>
          </a:p>
          <a:p>
            <a:pPr lvl="1" marL="425194" indent="-141731" defTabSz="566927">
              <a:spcBef>
                <a:spcPts val="300"/>
              </a:spcBef>
              <a:buFont typeface="Calibri"/>
              <a:buChar char="✓"/>
              <a:defRPr sz="1300"/>
            </a:pPr>
            <a:r>
              <a:t> Weighed only 2900 pounds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92"/>
          <p:cNvSpPr/>
          <p:nvPr/>
        </p:nvSpPr>
        <p:spPr>
          <a:xfrm>
            <a:off x="462056" y="450220"/>
            <a:ext cx="3904493" cy="4233672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404040"/>
                </a:solidFill>
              </a:defRPr>
            </a:pPr>
          </a:p>
        </p:txBody>
      </p:sp>
      <p:sp>
        <p:nvSpPr>
          <p:cNvPr id="301" name="Sectional Drawing D-Type…"/>
          <p:cNvSpPr txBox="1"/>
          <p:nvPr>
            <p:ph type="ctrTitle"/>
          </p:nvPr>
        </p:nvSpPr>
        <p:spPr>
          <a:xfrm>
            <a:off x="731520" y="1115567"/>
            <a:ext cx="3364992" cy="2843785"/>
          </a:xfrm>
          <a:prstGeom prst="rect">
            <a:avLst/>
          </a:prstGeom>
        </p:spPr>
        <p:txBody>
          <a:bodyPr anchor="ctr"/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Cutaway Drawing D-Type </a:t>
            </a:r>
          </a:p>
        </p:txBody>
      </p:sp>
      <p:sp>
        <p:nvSpPr>
          <p:cNvPr id="302" name="Rectangle 94"/>
          <p:cNvSpPr/>
          <p:nvPr/>
        </p:nvSpPr>
        <p:spPr>
          <a:xfrm>
            <a:off x="466344" y="4846320"/>
            <a:ext cx="2395729" cy="1563627"/>
          </a:xfrm>
          <a:prstGeom prst="rect">
            <a:avLst/>
          </a:prstGeom>
          <a:solidFill>
            <a:schemeClr val="accent1">
              <a:alpha val="94902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3" name="Rectangle 96"/>
          <p:cNvSpPr/>
          <p:nvPr/>
        </p:nvSpPr>
        <p:spPr>
          <a:xfrm>
            <a:off x="4521994" y="450220"/>
            <a:ext cx="7207948" cy="5948862"/>
          </a:xfrm>
          <a:prstGeom prst="rect">
            <a:avLst/>
          </a:prstGeom>
          <a:solidFill>
            <a:srgbClr val="7F7F7F">
              <a:alpha val="24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686" y="794668"/>
            <a:ext cx="6795869" cy="526679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Rectangle 98"/>
          <p:cNvSpPr/>
          <p:nvPr/>
        </p:nvSpPr>
        <p:spPr>
          <a:xfrm>
            <a:off x="3017520" y="4835009"/>
            <a:ext cx="1349029" cy="15727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angle 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308" name="Rectangle 97"/>
          <p:cNvSpPr/>
          <p:nvPr/>
        </p:nvSpPr>
        <p:spPr>
          <a:xfrm flipH="1">
            <a:off x="1" y="-1501"/>
            <a:ext cx="12192001" cy="6858001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9" name="Rectangle 99"/>
          <p:cNvSpPr/>
          <p:nvPr/>
        </p:nvSpPr>
        <p:spPr>
          <a:xfrm flipH="1">
            <a:off x="-4636" y="-1500"/>
            <a:ext cx="8119936" cy="6858001"/>
          </a:xfrm>
          <a:prstGeom prst="rect">
            <a:avLst/>
          </a:prstGeom>
          <a:gradFill>
            <a:gsLst>
              <a:gs pos="28000">
                <a:srgbClr val="2F5597">
                  <a:alpha val="58999"/>
                </a:srgbClr>
              </a:gs>
              <a:gs pos="100000">
                <a:srgbClr val="000000">
                  <a:alpha val="70000"/>
                </a:srgbClr>
              </a:gs>
            </a:gsLst>
            <a:lin ang="11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0" name="Rectangle 101"/>
          <p:cNvSpPr/>
          <p:nvPr/>
        </p:nvSpPr>
        <p:spPr>
          <a:xfrm flipH="1">
            <a:off x="-9273" y="-3000"/>
            <a:ext cx="12201268" cy="6859500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1" name="Rectangle 103"/>
          <p:cNvSpPr/>
          <p:nvPr/>
        </p:nvSpPr>
        <p:spPr>
          <a:xfrm flipH="1">
            <a:off x="478534" y="0"/>
            <a:ext cx="11718101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rgbClr val="2F5597">
                  <a:alpha val="44000"/>
                </a:srgbClr>
              </a:gs>
            </a:gsLst>
            <a:lin ang="19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2" name="Yellow Profile Book  Pg 6…"/>
          <p:cNvSpPr txBox="1"/>
          <p:nvPr>
            <p:ph type="ctrTitle"/>
          </p:nvPr>
        </p:nvSpPr>
        <p:spPr>
          <a:xfrm>
            <a:off x="1142639" y="561203"/>
            <a:ext cx="9932691" cy="1165996"/>
          </a:xfrm>
          <a:prstGeom prst="rect">
            <a:avLst/>
          </a:prstGeom>
        </p:spPr>
        <p:txBody>
          <a:bodyPr/>
          <a:lstStyle>
            <a:lvl1pPr defTabSz="694944"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Short &amp; Long Nose D-Types : 1954-57 </a:t>
            </a:r>
          </a:p>
        </p:txBody>
      </p:sp>
      <p:sp>
        <p:nvSpPr>
          <p:cNvPr id="313" name="Rectangle 105"/>
          <p:cNvSpPr/>
          <p:nvPr/>
        </p:nvSpPr>
        <p:spPr>
          <a:xfrm rot="10800000">
            <a:off x="-6" y="2888339"/>
            <a:ext cx="12203822" cy="396816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203864">
                  <a:alpha val="55000"/>
                </a:srgbClr>
              </a:gs>
            </a:gsLst>
            <a:lin ang="16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52916"/>
          <a:stretch>
            <a:fillRect/>
          </a:stretch>
        </p:blipFill>
        <p:spPr>
          <a:xfrm>
            <a:off x="1381935" y="2275938"/>
            <a:ext cx="4481866" cy="2951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51667" r="0" b="0"/>
          <a:stretch>
            <a:fillRect/>
          </a:stretch>
        </p:blipFill>
        <p:spPr>
          <a:xfrm>
            <a:off x="6350722" y="2235212"/>
            <a:ext cx="4486217" cy="3032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113"/>
          <p:cNvSpPr/>
          <p:nvPr/>
        </p:nvSpPr>
        <p:spPr>
          <a:xfrm>
            <a:off x="-2" y="-2"/>
            <a:ext cx="121889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8" name="Rectangle 115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9" name="Picture 117" descr="Picture 1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8953" cy="686238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 119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1" name="Rectangle 121"/>
          <p:cNvSpPr/>
          <p:nvPr/>
        </p:nvSpPr>
        <p:spPr>
          <a:xfrm>
            <a:off x="538542" y="729174"/>
            <a:ext cx="7456962" cy="5399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pPr>
          </a:p>
        </p:txBody>
      </p:sp>
      <p:sp>
        <p:nvSpPr>
          <p:cNvPr id="322" name="D-Type Racing Successes"/>
          <p:cNvSpPr txBox="1"/>
          <p:nvPr>
            <p:ph type="ctrTitle"/>
          </p:nvPr>
        </p:nvSpPr>
        <p:spPr>
          <a:xfrm>
            <a:off x="1191966" y="900621"/>
            <a:ext cx="6611012" cy="1893524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D-Type Racing Successes </a:t>
            </a:r>
          </a:p>
        </p:txBody>
      </p:sp>
      <p:sp>
        <p:nvSpPr>
          <p:cNvPr id="323" name="D-Type Production : 71 built (plus 16 XK-SS )…"/>
          <p:cNvSpPr txBox="1"/>
          <p:nvPr>
            <p:ph type="subTitle" sz="half" idx="1"/>
          </p:nvPr>
        </p:nvSpPr>
        <p:spPr>
          <a:xfrm>
            <a:off x="1191966" y="2965592"/>
            <a:ext cx="6611012" cy="2941548"/>
          </a:xfrm>
          <a:prstGeom prst="rect">
            <a:avLst/>
          </a:prstGeom>
        </p:spPr>
        <p:txBody>
          <a:bodyPr/>
          <a:lstStyle/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/>
            </a:pPr>
            <a:r>
              <a:t>D-Type Production : 71 built (plus 16 XK-SS )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 u="sng"/>
            </a:pPr>
            <a:r>
              <a:t>1954 Le Mans 24hrs:</a:t>
            </a:r>
            <a:r>
              <a:rPr u="none"/>
              <a:t>  3 ran, 1 finished 2nd : 105 secs behind Ferrari !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/>
            </a:pPr>
            <a:r>
              <a:t>Fastest at 172 .8 mph on Mulsanne Straight 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/>
            </a:pPr>
            <a:r>
              <a:t>1954 Rheims 12 hrs : 3 ran , 2 finished 1st &amp; 2nd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 u="sng"/>
            </a:pPr>
            <a:r>
              <a:t>1955 Le Mans 24 hrs</a:t>
            </a:r>
            <a:r>
              <a:rPr u="none"/>
              <a:t> : 3 ran + 2 Private cars : 2 finished 1st &amp; 3rd. Victory marred by 80 deaths in multi-car accident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 u="sng"/>
            </a:pPr>
            <a:r>
              <a:t>1956 Le Mans 24hrs:</a:t>
            </a:r>
            <a:r>
              <a:rPr u="none"/>
              <a:t> 3 Factory &amp; 3 Private cars : 2 finished 1st &amp; 4th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/>
            </a:pPr>
            <a:r>
              <a:t>End 1956 Factory Race Team disbanded : 2 cars sold to Ecurie Ecosse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/>
            </a:pPr>
            <a:r>
              <a:t>Jan 1957 D-Type-based XK - SS production start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i="1" sz="1300"/>
            </a:pPr>
            <a:r>
              <a:t> Feb 12-1957 Factory Fire : production resumed in 2 days! </a:t>
            </a:r>
          </a:p>
          <a:p>
            <a:pPr indent="-226313" algn="l" defTabSz="905255">
              <a:spcBef>
                <a:spcPts val="500"/>
              </a:spcBef>
              <a:buSzPct val="100000"/>
              <a:buFont typeface="Arial"/>
              <a:buChar char="•"/>
              <a:defRPr b="1" sz="1300"/>
            </a:pPr>
            <a:r>
              <a:t> </a:t>
            </a:r>
            <a:r>
              <a:rPr u="sng"/>
              <a:t>1957 Le Mans 24 hrs : Four Teams ran 5 cars : Five finished 1-2-3-4-6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 1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22711" r="0" b="4866"/>
          <a:stretch>
            <a:fillRect/>
          </a:stretch>
        </p:blipFill>
        <p:spPr>
          <a:xfrm>
            <a:off x="4547937" y="-7"/>
            <a:ext cx="7643988" cy="3681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24196" r="0" b="13311"/>
          <a:stretch>
            <a:fillRect/>
          </a:stretch>
        </p:blipFill>
        <p:spPr>
          <a:xfrm>
            <a:off x="4547937" y="3681409"/>
            <a:ext cx="7643988" cy="317659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Rectangle 10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0D0D0D"/>
              </a:gs>
              <a:gs pos="81000">
                <a:srgbClr val="0D0D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9" name="Picture of 1957 XK SS: 16 survived Fire"/>
          <p:cNvSpPr txBox="1"/>
          <p:nvPr>
            <p:ph type="ctrTitle"/>
          </p:nvPr>
        </p:nvSpPr>
        <p:spPr>
          <a:xfrm>
            <a:off x="-688705" y="1293800"/>
            <a:ext cx="6134105" cy="2387601"/>
          </a:xfrm>
          <a:prstGeom prst="rect">
            <a:avLst/>
          </a:prstGeom>
        </p:spPr>
        <p:txBody>
          <a:bodyPr/>
          <a:lstStyle/>
          <a:p>
            <a:pPr defTabSz="694944">
              <a:defRPr sz="4800">
                <a:solidFill>
                  <a:srgbClr val="FFFFFF"/>
                </a:solidFill>
              </a:defRPr>
            </a:pPr>
            <a:r>
              <a:t>1957 Jaguar XK SS: </a:t>
            </a:r>
            <a:br/>
            <a:r>
              <a:t>16 Survived Fire </a:t>
            </a:r>
          </a:p>
        </p:txBody>
      </p:sp>
      <p:sp>
        <p:nvSpPr>
          <p:cNvPr id="330" name="Straight Connector 105"/>
          <p:cNvSpPr/>
          <p:nvPr/>
        </p:nvSpPr>
        <p:spPr>
          <a:xfrm flipH="1" flipV="1">
            <a:off x="838198" y="3681407"/>
            <a:ext cx="11353803" cy="3"/>
          </a:xfrm>
          <a:prstGeom prst="line">
            <a:avLst/>
          </a:prstGeom>
          <a:ln w="127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 107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3" name="Picture 2" descr="Picture 2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rcRect l="0" t="0" r="0" b="2991"/>
          <a:stretch>
            <a:fillRect/>
          </a:stretch>
        </p:blipFill>
        <p:spPr>
          <a:xfrm>
            <a:off x="17" y="10"/>
            <a:ext cx="12188812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Feb 12 , 1957 Factory Fire"/>
          <p:cNvSpPr txBox="1"/>
          <p:nvPr>
            <p:ph type="title"/>
          </p:nvPr>
        </p:nvSpPr>
        <p:spPr>
          <a:xfrm>
            <a:off x="1524000" y="1122361"/>
            <a:ext cx="9144000" cy="3063244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Feb 12 , 1957 Jaguar Factory Fire</a:t>
            </a:r>
          </a:p>
        </p:txBody>
      </p:sp>
      <p:grpSp>
        <p:nvGrpSpPr>
          <p:cNvPr id="337" name="sketchy line"/>
          <p:cNvGrpSpPr/>
          <p:nvPr/>
        </p:nvGrpSpPr>
        <p:grpSpPr>
          <a:xfrm>
            <a:off x="3973932" y="4348240"/>
            <a:ext cx="4244104" cy="55242"/>
            <a:chOff x="-83" y="-2"/>
            <a:chExt cx="4244103" cy="55240"/>
          </a:xfrm>
        </p:grpSpPr>
        <p:sp>
          <p:nvSpPr>
            <p:cNvPr id="335" name="Shape"/>
            <p:cNvSpPr/>
            <p:nvPr/>
          </p:nvSpPr>
          <p:spPr>
            <a:xfrm>
              <a:off x="-84" y="6524"/>
              <a:ext cx="4243865" cy="4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4183" fill="norm" stroke="1" extrusionOk="0">
                  <a:moveTo>
                    <a:pt x="0" y="4034"/>
                  </a:moveTo>
                  <a:cubicBezTo>
                    <a:pt x="732" y="8876"/>
                    <a:pt x="1358" y="8357"/>
                    <a:pt x="2654" y="4034"/>
                  </a:cubicBezTo>
                  <a:cubicBezTo>
                    <a:pt x="3950" y="-289"/>
                    <a:pt x="4146" y="-1022"/>
                    <a:pt x="5091" y="4034"/>
                  </a:cubicBezTo>
                  <a:cubicBezTo>
                    <a:pt x="6037" y="9089"/>
                    <a:pt x="6884" y="-2811"/>
                    <a:pt x="7745" y="4034"/>
                  </a:cubicBezTo>
                  <a:cubicBezTo>
                    <a:pt x="8605" y="10878"/>
                    <a:pt x="9617" y="5743"/>
                    <a:pt x="10830" y="4034"/>
                  </a:cubicBezTo>
                  <a:cubicBezTo>
                    <a:pt x="12043" y="2324"/>
                    <a:pt x="13338" y="-4118"/>
                    <a:pt x="14131" y="4034"/>
                  </a:cubicBezTo>
                  <a:cubicBezTo>
                    <a:pt x="14925" y="12186"/>
                    <a:pt x="15939" y="-3267"/>
                    <a:pt x="17649" y="4034"/>
                  </a:cubicBezTo>
                  <a:cubicBezTo>
                    <a:pt x="19358" y="11334"/>
                    <a:pt x="20447" y="4928"/>
                    <a:pt x="21598" y="4034"/>
                  </a:cubicBezTo>
                  <a:cubicBezTo>
                    <a:pt x="21596" y="5828"/>
                    <a:pt x="21598" y="7462"/>
                    <a:pt x="21598" y="9359"/>
                  </a:cubicBezTo>
                  <a:cubicBezTo>
                    <a:pt x="20449" y="2351"/>
                    <a:pt x="19516" y="7928"/>
                    <a:pt x="18297" y="9359"/>
                  </a:cubicBezTo>
                  <a:cubicBezTo>
                    <a:pt x="17077" y="10789"/>
                    <a:pt x="16308" y="4869"/>
                    <a:pt x="14779" y="9359"/>
                  </a:cubicBezTo>
                  <a:cubicBezTo>
                    <a:pt x="13251" y="13848"/>
                    <a:pt x="12857" y="17482"/>
                    <a:pt x="11262" y="9359"/>
                  </a:cubicBezTo>
                  <a:cubicBezTo>
                    <a:pt x="9667" y="1235"/>
                    <a:pt x="10008" y="12679"/>
                    <a:pt x="8825" y="9359"/>
                  </a:cubicBezTo>
                  <a:cubicBezTo>
                    <a:pt x="7641" y="6038"/>
                    <a:pt x="6839" y="7671"/>
                    <a:pt x="5523" y="9359"/>
                  </a:cubicBezTo>
                  <a:cubicBezTo>
                    <a:pt x="4208" y="11046"/>
                    <a:pt x="3961" y="14401"/>
                    <a:pt x="2654" y="9359"/>
                  </a:cubicBezTo>
                  <a:cubicBezTo>
                    <a:pt x="1347" y="4316"/>
                    <a:pt x="612" y="5277"/>
                    <a:pt x="0" y="9359"/>
                  </a:cubicBezTo>
                  <a:cubicBezTo>
                    <a:pt x="4" y="7178"/>
                    <a:pt x="-2" y="6416"/>
                    <a:pt x="0" y="4034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6" name="Shape"/>
            <p:cNvSpPr/>
            <p:nvPr/>
          </p:nvSpPr>
          <p:spPr>
            <a:xfrm>
              <a:off x="77" y="-3"/>
              <a:ext cx="4243943" cy="4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4334" fill="norm" stroke="1" extrusionOk="0">
                  <a:moveTo>
                    <a:pt x="0" y="6315"/>
                  </a:moveTo>
                  <a:cubicBezTo>
                    <a:pt x="1086" y="-195"/>
                    <a:pt x="1565" y="700"/>
                    <a:pt x="2437" y="6315"/>
                  </a:cubicBezTo>
                  <a:cubicBezTo>
                    <a:pt x="3310" y="11930"/>
                    <a:pt x="4229" y="-267"/>
                    <a:pt x="4874" y="6315"/>
                  </a:cubicBezTo>
                  <a:cubicBezTo>
                    <a:pt x="5519" y="12897"/>
                    <a:pt x="6624" y="14102"/>
                    <a:pt x="7743" y="6315"/>
                  </a:cubicBezTo>
                  <a:cubicBezTo>
                    <a:pt x="8863" y="-1472"/>
                    <a:pt x="10026" y="-2716"/>
                    <a:pt x="11260" y="6315"/>
                  </a:cubicBezTo>
                  <a:cubicBezTo>
                    <a:pt x="12494" y="15346"/>
                    <a:pt x="13021" y="4829"/>
                    <a:pt x="13913" y="6315"/>
                  </a:cubicBezTo>
                  <a:cubicBezTo>
                    <a:pt x="14805" y="7802"/>
                    <a:pt x="15761" y="2159"/>
                    <a:pt x="16566" y="6315"/>
                  </a:cubicBezTo>
                  <a:cubicBezTo>
                    <a:pt x="17371" y="10471"/>
                    <a:pt x="20253" y="3178"/>
                    <a:pt x="21594" y="6315"/>
                  </a:cubicBezTo>
                  <a:cubicBezTo>
                    <a:pt x="21599" y="9097"/>
                    <a:pt x="21592" y="9216"/>
                    <a:pt x="21594" y="11983"/>
                  </a:cubicBezTo>
                  <a:cubicBezTo>
                    <a:pt x="20654" y="15999"/>
                    <a:pt x="19899" y="7294"/>
                    <a:pt x="18294" y="11983"/>
                  </a:cubicBezTo>
                  <a:cubicBezTo>
                    <a:pt x="16689" y="16673"/>
                    <a:pt x="16894" y="5083"/>
                    <a:pt x="15641" y="11983"/>
                  </a:cubicBezTo>
                  <a:cubicBezTo>
                    <a:pt x="14387" y="18884"/>
                    <a:pt x="14083" y="6893"/>
                    <a:pt x="12988" y="11983"/>
                  </a:cubicBezTo>
                  <a:cubicBezTo>
                    <a:pt x="11893" y="17074"/>
                    <a:pt x="11103" y="12367"/>
                    <a:pt x="9687" y="11983"/>
                  </a:cubicBezTo>
                  <a:cubicBezTo>
                    <a:pt x="8270" y="11599"/>
                    <a:pt x="7927" y="13808"/>
                    <a:pt x="6170" y="11983"/>
                  </a:cubicBezTo>
                  <a:cubicBezTo>
                    <a:pt x="4413" y="10159"/>
                    <a:pt x="4450" y="11159"/>
                    <a:pt x="3733" y="11983"/>
                  </a:cubicBezTo>
                  <a:cubicBezTo>
                    <a:pt x="3016" y="12808"/>
                    <a:pt x="934" y="10888"/>
                    <a:pt x="0" y="11983"/>
                  </a:cubicBezTo>
                  <a:cubicBezTo>
                    <a:pt x="-1" y="10723"/>
                    <a:pt x="3" y="8118"/>
                    <a:pt x="0" y="6315"/>
                  </a:cubicBezTo>
                  <a:close/>
                </a:path>
              </a:pathLst>
            </a:custGeom>
            <a:noFill/>
            <a:ln w="44450" cap="rnd">
              <a:solidFill>
                <a:srgbClr val="FFFFFF">
                  <a:alpha val="75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7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5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itle 1"/>
          <p:cNvSpPr txBox="1"/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/>
          <a:p>
            <a:pPr algn="ctr">
              <a:defRPr sz="4000">
                <a:solidFill>
                  <a:srgbClr val="FFFFFF"/>
                </a:solidFill>
              </a:defRPr>
            </a:pPr>
            <a:r>
              <a:t>XK120: </a:t>
            </a:r>
            <a:r>
              <a:rPr>
                <a:latin typeface="Arial"/>
                <a:ea typeface="Arial"/>
                <a:cs typeface="Arial"/>
                <a:sym typeface="Arial"/>
              </a:rPr>
              <a:t>Jaguar's first sports car since1939</a:t>
            </a:r>
          </a:p>
        </p:txBody>
      </p:sp>
      <p:sp>
        <p:nvSpPr>
          <p:cNvPr id="156" name="Content Placeholder 2"/>
          <p:cNvSpPr txBox="1"/>
          <p:nvPr>
            <p:ph type="body" idx="1"/>
          </p:nvPr>
        </p:nvSpPr>
        <p:spPr>
          <a:xfrm>
            <a:off x="1179226" y="3024390"/>
            <a:ext cx="9833548" cy="3765030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1700"/>
            </a:pPr>
            <a:r>
              <a:t>Manufactured  between 1948 and 1954 : 12,045 were built, with over 80% exported 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At its Oct 1948 London Motor Show launch, the prototype had the new 3.4 ltr 6-Cyl XK engine , designed by Bill Heynes, Walter Hassan and Claude Bailey and was very competitively priced at £1300.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The "120" referred to the designed 120 mph top speed.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Intended for limited production, aluminium bodies were used until May 1950, the majority exported to US and Australia from the WW-2 Shadow Factory at Browns Lane , Allesley near Coventry 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In May 1949, 20 journalists were flown to Belgium to witness the Flying-Mile Record 132.6mph(213.4kph) on the Brussels-Ostend  Motorway (Britain had no Motorways at that time).</a:t>
            </a:r>
          </a:p>
          <a:p>
            <a:pPr marL="203454" indent="-203454" defTabSz="813816">
              <a:spcBef>
                <a:spcPts val="800"/>
              </a:spcBef>
              <a:defRPr sz="1700"/>
            </a:pPr>
            <a:r>
              <a:t>XK 120's were available in three body styles:</a:t>
            </a:r>
          </a:p>
          <a:p>
            <a:pPr lvl="1" marL="610361" indent="-203454" defTabSz="813816">
              <a:spcBef>
                <a:spcPts val="400"/>
              </a:spcBef>
              <a:buFont typeface="Calibri"/>
              <a:buChar char="✓"/>
              <a:defRPr sz="1700"/>
            </a:pPr>
            <a:r>
              <a:t>An open 2-seater roadster (OTS) </a:t>
            </a:r>
            <a:endParaRPr sz="2100"/>
          </a:p>
          <a:p>
            <a:pPr lvl="1" marL="610361" indent="-203454" defTabSz="813816">
              <a:spcBef>
                <a:spcPts val="400"/>
              </a:spcBef>
              <a:buFont typeface="Calibri"/>
              <a:buChar char="✓"/>
              <a:defRPr sz="1700"/>
            </a:pPr>
            <a:r>
              <a:t>A fixed head coupé (FHC) from 1951 </a:t>
            </a:r>
            <a:endParaRPr sz="2100"/>
          </a:p>
          <a:p>
            <a:pPr lvl="1" marL="610361" indent="-203454" defTabSz="813816">
              <a:spcBef>
                <a:spcPts val="400"/>
              </a:spcBef>
              <a:buFont typeface="Calibri"/>
              <a:buChar char="✓"/>
              <a:defRPr sz="1700"/>
            </a:pPr>
            <a:r>
              <a:t>A drophead  coupé (DHC) from 1953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1"/>
          <p:cNvSpPr txBox="1"/>
          <p:nvPr>
            <p:ph type="title"/>
          </p:nvPr>
        </p:nvSpPr>
        <p:spPr>
          <a:xfrm>
            <a:off x="640077" y="5576887"/>
            <a:ext cx="10911845" cy="640085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pPr/>
            <a:r>
              <a:t>The Jaguar D Type</a:t>
            </a:r>
          </a:p>
        </p:txBody>
      </p:sp>
      <p:pic>
        <p:nvPicPr>
          <p:cNvPr id="34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9476" r="1" b="11722"/>
          <a:stretch>
            <a:fillRect/>
          </a:stretch>
        </p:blipFill>
        <p:spPr>
          <a:xfrm>
            <a:off x="640076" y="640080"/>
            <a:ext cx="10911846" cy="4836796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 111"/>
          <p:cNvSpPr/>
          <p:nvPr/>
        </p:nvSpPr>
        <p:spPr>
          <a:xfrm>
            <a:off x="-2" y="0"/>
            <a:ext cx="608211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3" name="Rectangle 1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151515"/>
              </a:gs>
              <a:gs pos="100000">
                <a:srgbClr val="151515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4" name="Picture 115" descr="Picture 1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Evolution D-Type to  E-Type"/>
          <p:cNvSpPr txBox="1"/>
          <p:nvPr>
            <p:ph type="ctrTitle"/>
          </p:nvPr>
        </p:nvSpPr>
        <p:spPr>
          <a:xfrm>
            <a:off x="640079" y="2053638"/>
            <a:ext cx="3669161" cy="2760102"/>
          </a:xfrm>
          <a:prstGeom prst="rect">
            <a:avLst/>
          </a:prstGeom>
        </p:spPr>
        <p:txBody>
          <a:bodyPr anchor="ctr"/>
          <a:lstStyle/>
          <a:p>
            <a:pPr algn="l"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Evolution </a:t>
            </a:r>
          </a:p>
          <a:p>
            <a:pPr algn="l"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D-Type --&gt;  </a:t>
            </a:r>
          </a:p>
          <a:p>
            <a:pPr algn="l"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E-Type </a:t>
            </a:r>
          </a:p>
        </p:txBody>
      </p:sp>
      <p:sp>
        <p:nvSpPr>
          <p:cNvPr id="346" name="1957 : Body E1A : D-Type-based prototype, first with 2.4L 4-Cyl  and Independent Rear Suspension (IRS)…"/>
          <p:cNvSpPr txBox="1"/>
          <p:nvPr>
            <p:ph type="subTitle" sz="half" idx="1"/>
          </p:nvPr>
        </p:nvSpPr>
        <p:spPr>
          <a:xfrm>
            <a:off x="6090573" y="801866"/>
            <a:ext cx="5306086" cy="5230634"/>
          </a:xfrm>
          <a:prstGeom prst="rect">
            <a:avLst/>
          </a:prstGeom>
        </p:spPr>
        <p:txBody>
          <a:bodyPr anchor="ctr"/>
          <a:lstStyle/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00"/>
            </a:pPr>
            <a:r>
              <a:t> </a:t>
            </a:r>
            <a:r>
              <a:rPr b="1"/>
              <a:t>1957 : Body E1A </a:t>
            </a:r>
            <a:r>
              <a:t>: D-Type-based Alum.Alloy prototype, initially with 2.4L 4-Cyl and Independent Rear Suspension (IRS) .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00"/>
            </a:pPr>
            <a:r>
              <a:t> After testing, decision to use 3.4 &amp; 3.8L Engines (E1A scrapped end-59).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00"/>
            </a:pPr>
            <a:r>
              <a:t> 1958 LeMans Rules change to max 3.0L.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00"/>
            </a:pPr>
            <a:r>
              <a:t> </a:t>
            </a:r>
            <a:r>
              <a:rPr b="1"/>
              <a:t>1959-60: Body E2A </a:t>
            </a:r>
            <a:r>
              <a:t>with 3L engine : performance issues solved by 3.8 L engine: US Importer Cunningham ran car at Le Mans.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00"/>
            </a:pPr>
            <a:r>
              <a:t> 1961: E2A "rescued'' by Woodley &amp; Griffiths Families for their Museum collection.</a:t>
            </a:r>
          </a:p>
          <a:p>
            <a:pPr indent="-226313" algn="l" defTabSz="905255">
              <a:spcBef>
                <a:spcPts val="900"/>
              </a:spcBef>
              <a:buSzPct val="100000"/>
              <a:buFont typeface="Arial"/>
              <a:buChar char="•"/>
              <a:defRPr sz="2100"/>
            </a:pPr>
            <a:r>
              <a:t> 2008: E2A sold to Swiss owner, who ran it at 50th Anniv. Le Mans in 2010 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icture of 1957 E1A Prototype"/>
          <p:cNvSpPr txBox="1"/>
          <p:nvPr>
            <p:ph type="title"/>
          </p:nvPr>
        </p:nvSpPr>
        <p:spPr>
          <a:xfrm>
            <a:off x="640077" y="5576887"/>
            <a:ext cx="10911845" cy="640084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1957 E1A  (Aluminium) Prototype </a:t>
            </a:r>
          </a:p>
        </p:txBody>
      </p:sp>
      <p:pic>
        <p:nvPicPr>
          <p:cNvPr id="3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173" b="2"/>
          <a:stretch>
            <a:fillRect/>
          </a:stretch>
        </p:blipFill>
        <p:spPr>
          <a:xfrm>
            <a:off x="640077" y="640077"/>
            <a:ext cx="10911845" cy="4836799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7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" grpId="2"/>
      <p:bldP build="whole" bldLvl="1" animBg="1" rev="0" advAuto="0" spid="34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 1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2" name="Rectangle 182"/>
          <p:cNvSpPr/>
          <p:nvPr/>
        </p:nvSpPr>
        <p:spPr>
          <a:xfrm flipH="1" rot="5400000">
            <a:off x="-638517" y="639279"/>
            <a:ext cx="6858004" cy="557944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3" name="Rectangle 184"/>
          <p:cNvSpPr/>
          <p:nvPr/>
        </p:nvSpPr>
        <p:spPr>
          <a:xfrm flipH="1" rot="5400000">
            <a:off x="-393207" y="395205"/>
            <a:ext cx="6346212" cy="557608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4" name="Rectangle 186"/>
          <p:cNvSpPr/>
          <p:nvPr/>
        </p:nvSpPr>
        <p:spPr>
          <a:xfrm flipH="1" rot="5400000">
            <a:off x="1528906" y="2818967"/>
            <a:ext cx="2501982" cy="5576083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5" name="Rectangle 188"/>
          <p:cNvSpPr/>
          <p:nvPr/>
        </p:nvSpPr>
        <p:spPr>
          <a:xfrm flipH="1" rot="5400000">
            <a:off x="-425003" y="852792"/>
            <a:ext cx="6858004" cy="515241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6" name="Oval 190"/>
          <p:cNvSpPr/>
          <p:nvPr/>
        </p:nvSpPr>
        <p:spPr>
          <a:xfrm rot="6097846">
            <a:off x="818750" y="1128495"/>
            <a:ext cx="4318309" cy="4318309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rgbClr val="8FAADC">
                  <a:alpha val="15000"/>
                </a:srgbClr>
              </a:gs>
            </a:gsLst>
            <a:lin ang="17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7" name="Picture of Cunningham's 1959 E2A  Prototype"/>
          <p:cNvSpPr txBox="1"/>
          <p:nvPr>
            <p:ph type="ctrTitle"/>
          </p:nvPr>
        </p:nvSpPr>
        <p:spPr>
          <a:xfrm>
            <a:off x="660039" y="891650"/>
            <a:ext cx="4412026" cy="303072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Cunningham's 1959 E2A  Prototype </a:t>
            </a:r>
          </a:p>
        </p:txBody>
      </p:sp>
      <p:pic>
        <p:nvPicPr>
          <p:cNvPr id="35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482" t="0" r="2489" b="1"/>
          <a:stretch>
            <a:fillRect/>
          </a:stretch>
        </p:blipFill>
        <p:spPr>
          <a:xfrm>
            <a:off x="6722974" y="457198"/>
            <a:ext cx="4354369" cy="5899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1" name="Rectangle 9"/>
          <p:cNvSpPr/>
          <p:nvPr/>
        </p:nvSpPr>
        <p:spPr>
          <a:xfrm flipH="1">
            <a:off x="-4" y="-2"/>
            <a:ext cx="12192003" cy="159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597"/>
              </a:gs>
            </a:gsLst>
            <a:lin ang="8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2" name="Rectangle 11"/>
          <p:cNvSpPr/>
          <p:nvPr/>
        </p:nvSpPr>
        <p:spPr>
          <a:xfrm flipH="1" rot="10800000">
            <a:off x="-4" y="-3"/>
            <a:ext cx="8115308" cy="1590746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rgbClr val="203864">
                  <a:alpha val="55000"/>
                </a:srgbClr>
              </a:gs>
            </a:gsLst>
            <a:lin ang="13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3" name="Rectangle 13"/>
          <p:cNvSpPr/>
          <p:nvPr/>
        </p:nvSpPr>
        <p:spPr>
          <a:xfrm flipH="1">
            <a:off x="8115300" y="-2"/>
            <a:ext cx="4076699" cy="1590744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4" name="Rectangle 15"/>
          <p:cNvSpPr/>
          <p:nvPr/>
        </p:nvSpPr>
        <p:spPr>
          <a:xfrm>
            <a:off x="459350" y="-3"/>
            <a:ext cx="11732646" cy="1597437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rgbClr val="203864">
                  <a:alpha val="52000"/>
                </a:srgbClr>
              </a:gs>
            </a:gsLst>
            <a:lin ang="16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5" name="Title 1"/>
          <p:cNvSpPr txBox="1"/>
          <p:nvPr>
            <p:ph type="title"/>
          </p:nvPr>
        </p:nvSpPr>
        <p:spPr>
          <a:xfrm>
            <a:off x="1371599" y="294538"/>
            <a:ext cx="9895952" cy="1033669"/>
          </a:xfrm>
          <a:prstGeom prst="rect">
            <a:avLst/>
          </a:prstGeom>
        </p:spPr>
        <p:txBody>
          <a:bodyPr/>
          <a:lstStyle>
            <a:lvl1pPr defTabSz="795527"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The Iconic E -Type &amp; successors : launch &amp; production. </a:t>
            </a:r>
          </a:p>
        </p:txBody>
      </p:sp>
      <p:sp>
        <p:nvSpPr>
          <p:cNvPr id="366" name="Content Placeholder 2"/>
          <p:cNvSpPr txBox="1"/>
          <p:nvPr>
            <p:ph type="body" idx="1"/>
          </p:nvPr>
        </p:nvSpPr>
        <p:spPr>
          <a:xfrm>
            <a:off x="1463655" y="1895815"/>
            <a:ext cx="9724036" cy="4575789"/>
          </a:xfrm>
          <a:prstGeom prst="rect">
            <a:avLst/>
          </a:prstGeom>
        </p:spPr>
        <p:txBody>
          <a:bodyPr anchor="ctr"/>
          <a:lstStyle/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17 March 1961: Festive Global launch at Geneva Motor Show by Sir William Lyons : overflow of  journalists clamour for expanded Road Test-days .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night after UK Press unveiling, PR-Boss Bob Berry, drove  9600HP (Metallic Grey FHC, nr 2 )  700miles in 11 hrs (no motorways!) to to arrive in time for the Geneva Press Luncheon ! 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18 March : global press interest was such, that Norman Dewis was ordered to drive 77RW (Dark Green OTS) overnight from Coventry, to allow test drives with both cars over several days .   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1961-64:  </a:t>
            </a:r>
            <a:r>
              <a:rPr b="1"/>
              <a:t>built 15,490 with 3.8L </a:t>
            </a:r>
            <a:endParaRPr b="1"/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1965-68:  </a:t>
            </a:r>
            <a:r>
              <a:rPr b="1"/>
              <a:t>built 17,320  with 4.2L</a:t>
            </a:r>
            <a:r>
              <a:t>   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1966-68:  </a:t>
            </a:r>
            <a:r>
              <a:rPr b="1"/>
              <a:t>Series 1-</a:t>
            </a:r>
            <a:r>
              <a:t> </a:t>
            </a:r>
            <a:r>
              <a:rPr b="1"/>
              <a:t>2+2 Coupe : </a:t>
            </a:r>
            <a:r>
              <a:t>Geneva Show launch :  </a:t>
            </a:r>
            <a:r>
              <a:rPr b="1"/>
              <a:t>5,600 built with 4.2L</a:t>
            </a:r>
            <a:endParaRPr b="1"/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1968-69:  </a:t>
            </a:r>
            <a:r>
              <a:rPr b="1"/>
              <a:t>Series 2:</a:t>
            </a:r>
            <a:r>
              <a:t>        </a:t>
            </a:r>
            <a:r>
              <a:rPr b="1"/>
              <a:t>13,490 built with 4,2L</a:t>
            </a:r>
            <a:endParaRPr b="1"/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1969-70:  </a:t>
            </a:r>
            <a:r>
              <a:rPr b="1"/>
              <a:t>Series 2- 2+2</a:t>
            </a:r>
            <a:r>
              <a:t> </a:t>
            </a:r>
            <a:r>
              <a:rPr b="1"/>
              <a:t>Coupe </a:t>
            </a:r>
            <a:r>
              <a:t>: </a:t>
            </a:r>
            <a:r>
              <a:rPr b="1"/>
              <a:t>5,330 built with 4.2L</a:t>
            </a:r>
            <a:r>
              <a:t> 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1971-75:  </a:t>
            </a:r>
            <a:r>
              <a:rPr b="1"/>
              <a:t>Series 3</a:t>
            </a:r>
            <a:r>
              <a:t>: </a:t>
            </a:r>
            <a:r>
              <a:rPr b="1"/>
              <a:t>built 7,300 with  5.3L V12</a:t>
            </a:r>
            <a:r>
              <a:t> 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Ultimately, 72,520 E-Types Series would be built between 1961 and 1975 .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Its combination of striking beauty, performance and pricing established the model as an permanent icon of the motoring world with 150 mph top speed and sub-7-sec 0 to 60 mph acceleration. </a:t>
            </a:r>
          </a:p>
          <a:p>
            <a:pPr marL="155585" indent="-155585" defTabSz="622340">
              <a:lnSpc>
                <a:spcPct val="81000"/>
              </a:lnSpc>
              <a:spcBef>
                <a:spcPts val="600"/>
              </a:spcBef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Its monocoque + subframe construction, disc brakes and independent rear-suspension distinguished the car and spurred industry-wide changes.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26"/>
          <p:cNvSpPr/>
          <p:nvPr/>
        </p:nvSpPr>
        <p:spPr>
          <a:xfrm>
            <a:off x="396881" y="280373"/>
            <a:ext cx="11438795" cy="1844258"/>
          </a:xfrm>
          <a:prstGeom prst="rect">
            <a:avLst/>
          </a:prstGeom>
          <a:solidFill>
            <a:srgbClr val="404040"/>
          </a:solidFill>
          <a:ln w="127000" cap="sq">
            <a:solidFill>
              <a:srgbClr val="40404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9" name="Title 1"/>
          <p:cNvSpPr txBox="1"/>
          <p:nvPr>
            <p:ph type="title"/>
          </p:nvPr>
        </p:nvSpPr>
        <p:spPr>
          <a:xfrm>
            <a:off x="546349" y="433545"/>
            <a:ext cx="11139859" cy="930447"/>
          </a:xfrm>
          <a:prstGeom prst="rect">
            <a:avLst/>
          </a:prstGeom>
        </p:spPr>
        <p:txBody>
          <a:bodyPr anchor="b"/>
          <a:lstStyle>
            <a:lvl1pPr algn="ctr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Jaguar E Introduction at 1961 Geneva Show</a:t>
            </a:r>
          </a:p>
        </p:txBody>
      </p:sp>
      <p:sp>
        <p:nvSpPr>
          <p:cNvPr id="370" name="Straight Connector 28"/>
          <p:cNvSpPr/>
          <p:nvPr/>
        </p:nvSpPr>
        <p:spPr>
          <a:xfrm>
            <a:off x="2230077" y="1522290"/>
            <a:ext cx="7772403" cy="3"/>
          </a:xfrm>
          <a:prstGeom prst="line">
            <a:avLst/>
          </a:prstGeom>
          <a:ln w="22225">
            <a:solidFill>
              <a:srgbClr val="D9D9D9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1" name="Straight Connector 30"/>
          <p:cNvSpPr/>
          <p:nvPr/>
        </p:nvSpPr>
        <p:spPr>
          <a:xfrm flipH="1">
            <a:off x="6116277" y="2596835"/>
            <a:ext cx="3" cy="3657604"/>
          </a:xfrm>
          <a:prstGeom prst="line">
            <a:avLst/>
          </a:prstGeom>
          <a:ln w="101600">
            <a:solidFill>
              <a:srgbClr val="595959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7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5072" y="2475146"/>
            <a:ext cx="5455920" cy="3900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154" y="2475146"/>
            <a:ext cx="5459775" cy="3900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11"/>
          <p:cNvSpPr/>
          <p:nvPr/>
        </p:nvSpPr>
        <p:spPr>
          <a:xfrm>
            <a:off x="327545" y="321732"/>
            <a:ext cx="7058308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6" name="Title 1"/>
          <p:cNvSpPr txBox="1"/>
          <p:nvPr>
            <p:ph type="title"/>
          </p:nvPr>
        </p:nvSpPr>
        <p:spPr>
          <a:xfrm>
            <a:off x="524255" y="491256"/>
            <a:ext cx="6594190" cy="1625217"/>
          </a:xfrm>
          <a:prstGeom prst="rect">
            <a:avLst/>
          </a:prstGeom>
        </p:spPr>
        <p:txBody>
          <a:bodyPr/>
          <a:lstStyle/>
          <a:p>
            <a:pPr defTabSz="859991">
              <a:defRPr b="1" sz="31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defRPr>
            </a:pPr>
            <a:r>
              <a:t>In 1961 the Jaguar E-Type made its North American debut at the </a:t>
            </a:r>
            <a:br/>
            <a:r>
              <a:t>New York International Auto Show</a:t>
            </a:r>
          </a:p>
        </p:txBody>
      </p:sp>
      <p:pic>
        <p:nvPicPr>
          <p:cNvPr id="37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2692" b="0"/>
          <a:stretch>
            <a:fillRect/>
          </a:stretch>
        </p:blipFill>
        <p:spPr>
          <a:xfrm>
            <a:off x="327543" y="2454903"/>
            <a:ext cx="7058312" cy="4080134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Rectangle 13"/>
          <p:cNvSpPr/>
          <p:nvPr/>
        </p:nvSpPr>
        <p:spPr>
          <a:xfrm>
            <a:off x="7556975" y="321728"/>
            <a:ext cx="4313295" cy="6214542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9" name="Content Placeholder 2"/>
          <p:cNvSpPr txBox="1"/>
          <p:nvPr>
            <p:ph type="body" sz="quarter" idx="1"/>
          </p:nvPr>
        </p:nvSpPr>
        <p:spPr>
          <a:xfrm>
            <a:off x="8029319" y="917722"/>
            <a:ext cx="3424743" cy="4852366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ts val="1900"/>
              </a:spcBef>
              <a:defRPr sz="20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defRPr>
            </a:pPr>
            <a:r>
              <a:t>Attracted record-breaking crowds, with 47,000 people squeezing on to the Jaguar stand on Day One alone,       completely stealing the show!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>
              <a:spcBef>
                <a:spcPts val="1900"/>
              </a:spcBef>
              <a:defRPr sz="2000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defRPr>
            </a:pPr>
            <a:r>
              <a:t>A gold E-Type coupe was joined on the  turntable by Playboy model, Marilyn Hanold, dressed in a shimmering gown, white gloves and floor-length silk scarf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2" name="Rectangle 9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3" name="Rectangle 11"/>
          <p:cNvSpPr/>
          <p:nvPr/>
        </p:nvSpPr>
        <p:spPr>
          <a:xfrm flipH="1" rot="5400000">
            <a:off x="-1410084" y="1410078"/>
            <a:ext cx="6858001" cy="403784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2F5597"/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4" name="Rectangle 13"/>
          <p:cNvSpPr/>
          <p:nvPr/>
        </p:nvSpPr>
        <p:spPr>
          <a:xfrm flipH="1" rot="5400000">
            <a:off x="-1410085" y="1420217"/>
            <a:ext cx="6858001" cy="403784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5" name="Rectangle 15"/>
          <p:cNvSpPr/>
          <p:nvPr/>
        </p:nvSpPr>
        <p:spPr>
          <a:xfrm flipH="1" rot="5400000">
            <a:off x="767920" y="3588084"/>
            <a:ext cx="2501983" cy="403784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7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6" name="Freeform: Shape 17"/>
          <p:cNvSpPr/>
          <p:nvPr/>
        </p:nvSpPr>
        <p:spPr>
          <a:xfrm rot="20635413">
            <a:off x="-501738" y="969715"/>
            <a:ext cx="3900359" cy="417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70" y="486"/>
                </a:moveTo>
                <a:cubicBezTo>
                  <a:pt x="18180" y="1853"/>
                  <a:pt x="21600" y="5954"/>
                  <a:pt x="21600" y="10800"/>
                </a:cubicBezTo>
                <a:cubicBezTo>
                  <a:pt x="21600" y="16765"/>
                  <a:pt x="16419" y="21600"/>
                  <a:pt x="10029" y="21600"/>
                </a:cubicBezTo>
                <a:cubicBezTo>
                  <a:pt x="6034" y="21600"/>
                  <a:pt x="2513" y="19711"/>
                  <a:pt x="433" y="16838"/>
                </a:cubicBezTo>
                <a:lnTo>
                  <a:pt x="0" y="16173"/>
                </a:lnTo>
                <a:lnTo>
                  <a:pt x="4604" y="1263"/>
                </a:lnTo>
                <a:lnTo>
                  <a:pt x="5524" y="849"/>
                </a:lnTo>
                <a:cubicBezTo>
                  <a:pt x="6909" y="302"/>
                  <a:pt x="8431" y="0"/>
                  <a:pt x="10029" y="0"/>
                </a:cubicBezTo>
                <a:cubicBezTo>
                  <a:pt x="11227" y="0"/>
                  <a:pt x="12383" y="170"/>
                  <a:pt x="13470" y="486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7" name="Rectangle 19"/>
          <p:cNvSpPr/>
          <p:nvPr/>
        </p:nvSpPr>
        <p:spPr>
          <a:xfrm flipH="1" rot="5400000">
            <a:off x="-1410093" y="1399940"/>
            <a:ext cx="6858004" cy="403784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FAADC">
                  <a:alpha val="11000"/>
                </a:srgbClr>
              </a:gs>
            </a:gsLst>
            <a:lin ang="719999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8" name="Title 1"/>
          <p:cNvSpPr txBox="1"/>
          <p:nvPr>
            <p:ph type="title"/>
          </p:nvPr>
        </p:nvSpPr>
        <p:spPr>
          <a:xfrm>
            <a:off x="466718" y="586852"/>
            <a:ext cx="3201373" cy="3387502"/>
          </a:xfrm>
          <a:prstGeom prst="rect">
            <a:avLst/>
          </a:prstGeom>
        </p:spPr>
        <p:txBody>
          <a:bodyPr anchor="b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Evolution of the E-Type Jaguar</a:t>
            </a:r>
          </a:p>
        </p:txBody>
      </p:sp>
      <p:sp>
        <p:nvSpPr>
          <p:cNvPr id="389" name="Content Placeholder 2"/>
          <p:cNvSpPr txBox="1"/>
          <p:nvPr>
            <p:ph type="body" idx="1"/>
          </p:nvPr>
        </p:nvSpPr>
        <p:spPr>
          <a:xfrm>
            <a:off x="4810259" y="649476"/>
            <a:ext cx="6555349" cy="5546054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E-Type was introduced in 1961 as</a:t>
            </a:r>
            <a:r>
              <a:rPr sz="1700"/>
              <a:t>:</a:t>
            </a:r>
          </a:p>
          <a:p>
            <a:pPr lvl="1" marL="514350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 Grand tourer coupé and a two-seater convertible "roadster" </a:t>
            </a:r>
            <a:endParaRPr sz="2400"/>
          </a:p>
          <a:p>
            <a:pPr lvl="1" marL="514350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A "2+2" four-seat version of the coupé, with longer wheelbase, was released in 1966</a:t>
            </a:r>
          </a:p>
          <a:p>
            <a:pPr marL="0" indent="-215900">
              <a:spcBef>
                <a:spcPts val="600"/>
              </a:spcBef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M</a:t>
            </a:r>
            <a:r>
              <a:rPr sz="1800"/>
              <a:t>odel updates were designated "Series 2" and "Series 3" :  over time, the earlier cars are now referred to as "Series 1</a:t>
            </a:r>
          </a:p>
          <a:p>
            <a:pPr marL="0" indent="-215900">
              <a:spcBef>
                <a:spcPts val="600"/>
              </a:spcBef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sz="1800"/>
              <a:t>Series 1 cars fell into two categories</a:t>
            </a:r>
            <a:r>
              <a:t>: </a:t>
            </a:r>
            <a:endParaRPr sz="1800"/>
          </a:p>
          <a:p>
            <a:pPr lvl="1" marL="514350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Those between 1961-1964 had 3.8 L engines </a:t>
            </a:r>
            <a:endParaRPr sz="2400"/>
          </a:p>
          <a:p>
            <a:pPr lvl="1" marL="514350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Those between 1965-1967 had 4.2 L engines</a:t>
            </a:r>
          </a:p>
          <a:p>
            <a:pPr lvl="1" marL="514350" indent="-285750">
              <a:spcBef>
                <a:spcPts val="600"/>
              </a:spcBef>
              <a:buChar char="✓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The 4.2L produced same 265 bhp as 3.8L, same 150mph but Torque rose from 260- 283 lb.ft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 7"/>
          <p:cNvSpPr/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itle 1"/>
          <p:cNvSpPr txBox="1"/>
          <p:nvPr>
            <p:ph type="title"/>
          </p:nvPr>
        </p:nvSpPr>
        <p:spPr>
          <a:xfrm>
            <a:off x="1179226" y="826679"/>
            <a:ext cx="9833548" cy="1325564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394" name="Content Placeholder 2"/>
          <p:cNvSpPr txBox="1"/>
          <p:nvPr>
            <p:ph type="body" idx="1"/>
          </p:nvPr>
        </p:nvSpPr>
        <p:spPr>
          <a:xfrm>
            <a:off x="1377189" y="2389357"/>
            <a:ext cx="9833548" cy="3879201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Among classic post WW2 automobiles, the E-Type remains enthusiasts' and the public's favourite .</a:t>
            </a:r>
          </a:p>
          <a:p>
            <a:pPr marL="203454" indent="-203454" defTabSz="813816">
              <a:lnSpc>
                <a:spcPct val="120000"/>
              </a:lnSpc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Jaguar founder William Lyons's eye-for-style was evident from the outset in 1920's : a series of performance cars in 1930's set the stage for the spectacular 1949 unveiling of XK 120 at London &amp; NewYork Motor Shows. 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E-Type's predecessors, C- &amp; D-Type Race Cars, were descendants of XK120 (48-53) &amp; XK140 (1954-57).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Starting in1950 "racing promoted sales" : C-Types won many events including Le Mans 1951 and 53.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From late- 53 to mid-54, the "C-D Prototype" was precursor to D- &amp; E-Type (achieving 178 mph in Oct 53)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After D-Types won LeMans 1955, 56 &amp; 57, private teams took over racing, with factory support.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1957, D-Type-based "E1A Prototype" featured the 1961 E-Type's main design elements.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at 1961 Geneva Show, the E-Type's styling,150mph and competitive pricing, were top features.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1960 "E2A Prototype" loaned to US Importer Cunningham, ran at Le Mans 50th Anniversary in 2010 .</a:t>
            </a:r>
          </a:p>
          <a:p>
            <a:pPr marL="203454" indent="-203454" defTabSz="813816">
              <a:spcBef>
                <a:spcPts val="800"/>
              </a:spcBef>
              <a:defRPr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Happily,  these and other rare Jaguars can be admired at various international museums and events.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 8"/>
          <p:cNvSpPr/>
          <p:nvPr/>
        </p:nvSpPr>
        <p:spPr>
          <a:xfrm>
            <a:off x="457198" y="461736"/>
            <a:ext cx="2149364" cy="18700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7" name="Rectangle 10"/>
          <p:cNvSpPr/>
          <p:nvPr/>
        </p:nvSpPr>
        <p:spPr>
          <a:xfrm>
            <a:off x="2752604" y="453981"/>
            <a:ext cx="6675120" cy="1877811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8" name="Title 1"/>
          <p:cNvSpPr txBox="1"/>
          <p:nvPr>
            <p:ph type="title"/>
          </p:nvPr>
        </p:nvSpPr>
        <p:spPr>
          <a:xfrm>
            <a:off x="3045210" y="731516"/>
            <a:ext cx="6089911" cy="14264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E-Type Series 1 Road Tests</a:t>
            </a:r>
          </a:p>
        </p:txBody>
      </p:sp>
      <p:sp>
        <p:nvSpPr>
          <p:cNvPr id="399" name="Rectangle 12"/>
          <p:cNvSpPr/>
          <p:nvPr/>
        </p:nvSpPr>
        <p:spPr>
          <a:xfrm>
            <a:off x="9573768" y="453153"/>
            <a:ext cx="2149362" cy="187864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0" name="Rectangle 14"/>
          <p:cNvSpPr/>
          <p:nvPr/>
        </p:nvSpPr>
        <p:spPr>
          <a:xfrm>
            <a:off x="458919" y="2480952"/>
            <a:ext cx="11264208" cy="3918129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409" name="Content Placeholder 2"/>
          <p:cNvGrpSpPr/>
          <p:nvPr/>
        </p:nvGrpSpPr>
        <p:grpSpPr>
          <a:xfrm>
            <a:off x="920684" y="2800209"/>
            <a:ext cx="10334760" cy="3280061"/>
            <a:chOff x="-1" y="-1"/>
            <a:chExt cx="10334758" cy="3280060"/>
          </a:xfrm>
        </p:grpSpPr>
        <p:sp>
          <p:nvSpPr>
            <p:cNvPr id="401" name="Rounded Rectangle"/>
            <p:cNvSpPr/>
            <p:nvPr/>
          </p:nvSpPr>
          <p:spPr>
            <a:xfrm>
              <a:off x="-2" y="-2"/>
              <a:ext cx="4429185" cy="281253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grpSp>
          <p:nvGrpSpPr>
            <p:cNvPr id="404" name="Group"/>
            <p:cNvGrpSpPr/>
            <p:nvPr/>
          </p:nvGrpSpPr>
          <p:grpSpPr>
            <a:xfrm>
              <a:off x="492127" y="467524"/>
              <a:ext cx="4429189" cy="2812536"/>
              <a:chOff x="0" y="0"/>
              <a:chExt cx="4429187" cy="2812535"/>
            </a:xfrm>
          </p:grpSpPr>
          <p:sp>
            <p:nvSpPr>
              <p:cNvPr id="402" name="Rounded Rectangle"/>
              <p:cNvSpPr/>
              <p:nvPr/>
            </p:nvSpPr>
            <p:spPr>
              <a:xfrm>
                <a:off x="-1" y="0"/>
                <a:ext cx="4429188" cy="2812536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/>
                </a:pPr>
              </a:p>
            </p:txBody>
          </p:sp>
          <p:sp>
            <p:nvSpPr>
              <p:cNvPr id="403" name="Autocar: it as &quot;In its 4.2 guise the E-Type is a fast car (the fastest we have ever tested) and offers just about the easiest way to travel quickly by road.&quot;"/>
              <p:cNvSpPr txBox="1"/>
              <p:nvPr/>
            </p:nvSpPr>
            <p:spPr>
              <a:xfrm>
                <a:off x="82375" y="785804"/>
                <a:ext cx="4264434" cy="1240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800"/>
                  </a:spcBef>
                  <a:defRPr b="1" i="1" sz="2000"/>
                </a:pPr>
                <a:r>
                  <a:t>Autocar:</a:t>
                </a:r>
                <a:r>
                  <a:rPr b="0" u="sng"/>
                  <a:t> </a:t>
                </a:r>
                <a:r>
                  <a:rPr b="0" i="0"/>
                  <a:t>it as "In its 4.2 guise the E-Type is a fast car (the fastest we have ever tested) and offers just about the easiest way to travel quickly by road."</a:t>
                </a:r>
              </a:p>
            </p:txBody>
          </p:sp>
        </p:grpSp>
        <p:sp>
          <p:nvSpPr>
            <p:cNvPr id="405" name="Rounded Rectangle"/>
            <p:cNvSpPr/>
            <p:nvPr/>
          </p:nvSpPr>
          <p:spPr>
            <a:xfrm>
              <a:off x="5413440" y="-2"/>
              <a:ext cx="4429183" cy="281253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</a:p>
          </p:txBody>
        </p:sp>
        <p:grpSp>
          <p:nvGrpSpPr>
            <p:cNvPr id="408" name="Group"/>
            <p:cNvGrpSpPr/>
            <p:nvPr/>
          </p:nvGrpSpPr>
          <p:grpSpPr>
            <a:xfrm>
              <a:off x="5905569" y="467524"/>
              <a:ext cx="4429189" cy="2812536"/>
              <a:chOff x="-1" y="0"/>
              <a:chExt cx="4429187" cy="2812535"/>
            </a:xfrm>
          </p:grpSpPr>
          <p:sp>
            <p:nvSpPr>
              <p:cNvPr id="406" name="Rounded Rectangle"/>
              <p:cNvSpPr/>
              <p:nvPr/>
            </p:nvSpPr>
            <p:spPr>
              <a:xfrm>
                <a:off x="-2" y="0"/>
                <a:ext cx="4429189" cy="2812536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1100"/>
                  </a:spcBef>
                  <a:defRPr sz="2800"/>
                </a:pPr>
              </a:p>
            </p:txBody>
          </p:sp>
          <p:sp>
            <p:nvSpPr>
              <p:cNvPr id="407" name="Motor Magazine: &quot;The new 4.2 supersedes the early 3.8 as the fastest car Motor has tested. The absurd ease which 100 mph (161 km/h) can be exceeded in a 1⁄4 mile (402 m) never failed to astonish. 3,000 miles of testing confirms that this is still one of "/>
              <p:cNvSpPr txBox="1"/>
              <p:nvPr/>
            </p:nvSpPr>
            <p:spPr>
              <a:xfrm>
                <a:off x="82373" y="204235"/>
                <a:ext cx="4264438" cy="24040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800"/>
                  </a:spcBef>
                  <a:defRPr b="1" i="1" sz="2000"/>
                </a:pPr>
                <a:r>
                  <a:t>Motor Magazine: </a:t>
                </a:r>
                <a:r>
                  <a:rPr b="0" i="0"/>
                  <a:t>"The new 4.2 supersedes the early 3.8 as the fastest car Motor has tested. The absurd ease which 100 mph (161 km/h) can be exceeded in a </a:t>
                </a:r>
                <a:r>
                  <a:rPr b="0" baseline="30000" i="0"/>
                  <a:t>1</a:t>
                </a:r>
                <a:r>
                  <a:rPr b="0" i="0"/>
                  <a:t>⁄</a:t>
                </a:r>
                <a:r>
                  <a:rPr b="0" baseline="-25000" i="0"/>
                  <a:t>4</a:t>
                </a:r>
                <a:r>
                  <a:rPr b="0" i="0"/>
                  <a:t> mile (402 m) never failed to astonish. 3,000 miles of testing confirms that this is still one of the worlds outstanding cars"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/>
          <p:nvPr>
            <p:ph type="title"/>
          </p:nvPr>
        </p:nvSpPr>
        <p:spPr>
          <a:xfrm>
            <a:off x="5202620" y="4665605"/>
            <a:ext cx="6638805" cy="1292437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The Jaguar XK-120</a:t>
            </a:r>
          </a:p>
        </p:txBody>
      </p:sp>
      <p:pic>
        <p:nvPicPr>
          <p:cNvPr id="15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3522" t="0" r="0" b="0"/>
          <a:stretch>
            <a:fillRect/>
          </a:stretch>
        </p:blipFill>
        <p:spPr>
          <a:xfrm>
            <a:off x="16" y="1"/>
            <a:ext cx="4848191" cy="435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0" b="9502"/>
          <a:stretch>
            <a:fillRect/>
          </a:stretch>
        </p:blipFill>
        <p:spPr>
          <a:xfrm>
            <a:off x="4972050" y="-2"/>
            <a:ext cx="7216831" cy="435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0" t="17018" r="0" b="9273"/>
          <a:stretch>
            <a:fillRect/>
          </a:stretch>
        </p:blipFill>
        <p:spPr>
          <a:xfrm>
            <a:off x="17" y="4472609"/>
            <a:ext cx="4848289" cy="2385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ectangle 17"/>
          <p:cNvSpPr/>
          <p:nvPr/>
        </p:nvSpPr>
        <p:spPr>
          <a:xfrm>
            <a:off x="466344" y="448051"/>
            <a:ext cx="3414370" cy="3801264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2" name="Title 1"/>
          <p:cNvSpPr txBox="1"/>
          <p:nvPr>
            <p:ph type="title"/>
          </p:nvPr>
        </p:nvSpPr>
        <p:spPr>
          <a:xfrm>
            <a:off x="777237" y="731516"/>
            <a:ext cx="2845197" cy="3237584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pPr/>
            <a:r>
              <a:t>XK-E Initial Engines</a:t>
            </a:r>
          </a:p>
        </p:txBody>
      </p:sp>
      <p:sp>
        <p:nvSpPr>
          <p:cNvPr id="413" name="Rectangle 19"/>
          <p:cNvSpPr/>
          <p:nvPr/>
        </p:nvSpPr>
        <p:spPr>
          <a:xfrm>
            <a:off x="466340" y="4419227"/>
            <a:ext cx="3414376" cy="1979855"/>
          </a:xfrm>
          <a:prstGeom prst="rect">
            <a:avLst/>
          </a:prstGeom>
          <a:solidFill>
            <a:schemeClr val="accent1">
              <a:alpha val="94902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4" name="Rectangle 21"/>
          <p:cNvSpPr/>
          <p:nvPr/>
        </p:nvSpPr>
        <p:spPr>
          <a:xfrm>
            <a:off x="4044603" y="448052"/>
            <a:ext cx="7688476" cy="5952752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5" name="Content Placeholder 2"/>
          <p:cNvSpPr txBox="1"/>
          <p:nvPr>
            <p:ph type="body" idx="1"/>
          </p:nvPr>
        </p:nvSpPr>
        <p:spPr>
          <a:xfrm>
            <a:off x="4379709" y="686858"/>
            <a:ext cx="7037593" cy="5475136"/>
          </a:xfrm>
          <a:prstGeom prst="rect">
            <a:avLst/>
          </a:prstGeom>
        </p:spPr>
        <p:txBody>
          <a:bodyPr anchor="ctr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4.2-litre engine produced the same power as the 3.8-litre (265 bhp;198 kW) and same top speed (150 mph;241 km/h)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Torque was increased approximately from 240 to 283 lb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⋅</a:t>
            </a:r>
            <a:r>
              <a:t>ft 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Acceleration remained pretty much the same and 0 to 60 mph times were around 6.4 seconds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Maximum power was now reached at 5,400 rpm instead of 5,500 rpm on the 3.8-litre 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That all meant better throttle response for drivers that did not want to shift down gears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4.2-litre's block was completely redesigned, made longer to accommodate 5 mm (0.20 in) larger bores, and the crankshaft modified to use newer bearings. </a:t>
            </a:r>
          </a:p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Other engine upgrades included a new alternator/generator and an electric cooling fan for the radiator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7"/>
          <p:cNvSpPr/>
          <p:nvPr/>
        </p:nvSpPr>
        <p:spPr>
          <a:xfrm>
            <a:off x="466344" y="448051"/>
            <a:ext cx="3414370" cy="3801264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8" name="Title 1"/>
          <p:cNvSpPr txBox="1"/>
          <p:nvPr>
            <p:ph type="title"/>
          </p:nvPr>
        </p:nvSpPr>
        <p:spPr>
          <a:xfrm>
            <a:off x="777237" y="731516"/>
            <a:ext cx="2845197" cy="3237584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pPr/>
            <a:r>
              <a:t>Jaguar XK-E Series 2 Changes</a:t>
            </a:r>
          </a:p>
        </p:txBody>
      </p:sp>
      <p:sp>
        <p:nvSpPr>
          <p:cNvPr id="419" name="Rectangle 9"/>
          <p:cNvSpPr/>
          <p:nvPr/>
        </p:nvSpPr>
        <p:spPr>
          <a:xfrm>
            <a:off x="466340" y="4419227"/>
            <a:ext cx="3414376" cy="1979855"/>
          </a:xfrm>
          <a:prstGeom prst="rect">
            <a:avLst/>
          </a:prstGeom>
          <a:solidFill>
            <a:schemeClr val="accent1">
              <a:alpha val="94902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0" name="Rectangle 11"/>
          <p:cNvSpPr/>
          <p:nvPr/>
        </p:nvSpPr>
        <p:spPr>
          <a:xfrm>
            <a:off x="4044603" y="448052"/>
            <a:ext cx="7688476" cy="5952752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1" name="Content Placeholder 2"/>
          <p:cNvSpPr txBox="1"/>
          <p:nvPr>
            <p:ph type="body" idx="1"/>
          </p:nvPr>
        </p:nvSpPr>
        <p:spPr>
          <a:xfrm>
            <a:off x="4379709" y="686858"/>
            <a:ext cx="7037593" cy="5475136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most distinctive exterior feature was the absence of the glass headlight covers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Series 2 cars had a wrap-around rear bumper, larger front indicators and tail lights re-positioned below the bumpers,  and an enlarged grille and twin electric fans to aid cooling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They also had</a:t>
            </a:r>
            <a:r>
              <a:rPr sz="1400"/>
              <a:t>: </a:t>
            </a:r>
          </a:p>
          <a:p>
            <a:pPr lvl="1" marL="514350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 steering lock which moved the ignition switch to the steering column, replacing the dashboard mounted ignition and push button starter</a:t>
            </a:r>
            <a:endParaRPr sz="2400"/>
          </a:p>
          <a:p>
            <a:pPr lvl="1" marL="514350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 symmetrical array of metal toggle switches were replaced with plastic rockers</a:t>
            </a:r>
            <a:endParaRPr sz="2400"/>
          </a:p>
          <a:p>
            <a:pPr lvl="1" marL="514350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 collapsible steering column to absorb impact in the event of an accident </a:t>
            </a:r>
            <a:endParaRPr sz="2400"/>
          </a:p>
          <a:p>
            <a:pPr lvl="1" marL="514350" indent="-285750">
              <a:spcBef>
                <a:spcPts val="600"/>
              </a:spcBef>
              <a:buChar char="✓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New seats allowed the fitment of head restraints, as required by U.S. law beginning in 1969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engine is easily identified visually by the change from smooth polished cam covers to a more industrial "ribbed" appearance 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engine was de-tuned in the US with twin two-barrel Strombergs replacing three SUs. Reducing horsepower from 265 to 246 and torque from 283 to 263</a:t>
            </a:r>
          </a:p>
          <a:p>
            <a:pPr marL="0">
              <a:spcBef>
                <a:spcPts val="6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Air conditioning and power steering were available as factory options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" name="Content Placeholder 4"/>
          <p:cNvGraphicFramePr/>
          <p:nvPr/>
        </p:nvGraphicFramePr>
        <p:xfrm>
          <a:off x="4410075" y="1814544"/>
          <a:ext cx="3352800" cy="4491005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676400"/>
                <a:gridCol w="1676400"/>
              </a:tblGrid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</a:rPr>
                        <a:t>Overview</a:t>
                      </a:r>
                    </a:p>
                  </a:txBody>
                  <a:tcPr marL="30480" marR="30480" marT="30480" marB="30480" anchor="t" anchorCtr="0" horzOverflow="overflow"/>
                </a:tc>
                <a:tc hMerge="1">
                  <a:tcPr/>
                </a:tc>
              </a:tr>
              <a:tr h="3597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b="1" sz="900">
                          <a:solidFill>
                            <a:srgbClr val="FFFFFF"/>
                          </a:solidFill>
                        </a:rPr>
                        <a:t>Also called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Jaguar XK-E</a:t>
                      </a:r>
                      <a:r>
                        <a:rPr baseline="30000" sz="7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[50]</a:t>
                      </a:r>
                    </a:p>
                  </a:txBody>
                  <a:tcPr marL="30480" marR="30480" marT="30480" marB="30480" anchor="t" anchorCtr="0" horzOverflow="overflow"/>
                </a:tc>
              </a:tr>
              <a:tr h="3597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b="1" sz="900">
                          <a:solidFill>
                            <a:srgbClr val="FFFFFF"/>
                          </a:solidFill>
                        </a:rPr>
                        <a:t>Production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1968–71</a:t>
                      </a:r>
                      <a:r>
                        <a:rPr baseline="30000" sz="7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[31]</a:t>
                      </a:r>
                      <a:r>
                        <a:rPr baseline="30000" sz="7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" tgtFrame="" tooltip="" history="1" highlightClick="0" endSnd="0"/>
                        </a:rPr>
                        <a:t>[32]</a:t>
                      </a:r>
                    </a:p>
                  </a:txBody>
                  <a:tcPr marL="30480" marR="30480" marT="30480" marB="30480" anchor="t" anchorCtr="0" horzOverflow="overflow"/>
                </a:tc>
              </a:tr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b="1" sz="900">
                          <a:solidFill>
                            <a:srgbClr val="FFFFFF"/>
                          </a:solidFill>
                        </a:rPr>
                        <a:t>Body and chassis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 hMerge="1">
                  <a:tcPr/>
                </a:tc>
              </a:tr>
              <a:tr h="986254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b="1" sz="9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</a:defRPr>
                      </a:pPr>
                      <a:r>
                        <a:rPr>
                          <a:hlinkClick r:id="rId5" invalidUrl="" action="" tgtFrame="" tooltip="" history="1" highlightClick="0" endSnd="0"/>
                        </a:rPr>
                        <a:t>Body style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2-door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fastback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coupé</a:t>
                      </a:r>
                      <a:br/>
                      <a:r>
                        <a:t>2-door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" tgtFrame="" tooltip="" history="1" highlightClick="0" endSnd="0"/>
                        </a:rPr>
                        <a:t>2+2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fastback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coupé</a:t>
                      </a:r>
                      <a:br/>
                      <a:r>
                        <a:t>2-door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" tgtFrame="" tooltip="" history="1" highlightClick="0" endSnd="0"/>
                        </a:rPr>
                        <a:t>roadster</a:t>
                      </a:r>
                    </a:p>
                  </a:txBody>
                  <a:tcPr marL="30480" marR="30480" marT="30480" marB="30480" anchor="t" anchorCtr="0" horzOverflow="overflow"/>
                </a:tc>
              </a:tr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b="1" sz="900">
                          <a:solidFill>
                            <a:srgbClr val="FFFFFF"/>
                          </a:solidFill>
                        </a:rPr>
                        <a:t>Powertrain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 hMerge="1">
                  <a:tcPr/>
                </a:tc>
              </a:tr>
              <a:tr h="3597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b="1" sz="9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</a:defRPr>
                      </a:pPr>
                      <a:r>
                        <a:rPr>
                          <a:hlinkClick r:id="rId10" invalidUrl="" action="" tgtFrame="" tooltip="" history="1" highlightClick="0" endSnd="0"/>
                        </a:rPr>
                        <a:t>Engine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4.2 L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 invalidUrl="" action="" tgtFrame="" tooltip="" history="1" highlightClick="0" endSnd="0"/>
                        </a:rPr>
                        <a:t>XK</a:t>
                      </a:r>
                      <a:r>
                        <a:t> 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 invalidUrl="" action="" tgtFrame="" tooltip="" history="1" highlightClick="0" endSnd="0"/>
                        </a:rPr>
                        <a:t>I6</a:t>
                      </a:r>
                    </a:p>
                  </a:txBody>
                  <a:tcPr marL="30480" marR="30480" marT="30480" marB="30480" anchor="t" anchorCtr="0" horzOverflow="overflow"/>
                </a:tc>
              </a:tr>
              <a:tr h="359785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defRPr sz="1800"/>
                      </a:pPr>
                      <a:r>
                        <a:rPr b="1" sz="900">
                          <a:solidFill>
                            <a:srgbClr val="FFFFFF"/>
                          </a:solidFill>
                        </a:rPr>
                        <a:t>Dimensions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 hMerge="1">
                  <a:tcPr/>
                </a:tc>
              </a:tr>
              <a:tr h="986254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b="1" sz="9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</a:defRPr>
                      </a:pPr>
                      <a:r>
                        <a:rPr>
                          <a:hlinkClick r:id="rId13" invalidUrl="" action="" tgtFrame="" tooltip="" history="1" highlightClick="0" endSnd="0"/>
                        </a:rPr>
                        <a:t>Kerb weight</a:t>
                      </a:r>
                    </a:p>
                  </a:txBody>
                  <a:tcPr marL="30480" marR="30480" marT="30480" marB="30480" anchor="t" anchorCtr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defRPr sz="900"/>
                      </a:pPr>
                      <a:r>
                        <a:t>3,018 lb (1,369 kg) (FHC)</a:t>
                      </a:r>
                      <a:br/>
                      <a:r>
                        <a:t>2,750 lb (1,247 kg) (OTS)</a:t>
                      </a:r>
                      <a:br/>
                      <a:r>
                        <a:t>3,090 lb (1,402 kg) (2+2)</a:t>
                      </a:r>
                      <a:r>
                        <a:rPr baseline="30000" sz="70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 invalidUrl="" action="" tgtFrame="" tooltip="" history="1" highlightClick="0" endSnd="0"/>
                        </a:rPr>
                        <a:t>[34]</a:t>
                      </a:r>
                    </a:p>
                  </a:txBody>
                  <a:tcPr marL="30480" marR="30480" marT="30480" marB="30480" anchor="t" anchorCtr="0" horzOverflow="overflow"/>
                </a:tc>
              </a:tr>
            </a:tbl>
          </a:graphicData>
        </a:graphic>
      </p:graphicFrame>
      <p:sp>
        <p:nvSpPr>
          <p:cNvPr id="424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Jaguar XK-E Series 2 </a:t>
            </a:r>
            <a:r>
              <a:rPr b="1" sz="1800">
                <a:latin typeface="Arial"/>
                <a:ea typeface="Arial"/>
                <a:cs typeface="Arial"/>
                <a:sym typeface="Arial"/>
              </a:rPr>
              <a:t>Series 2 (1968–71)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Rectangle 8"/>
          <p:cNvSpPr/>
          <p:nvPr/>
        </p:nvSpPr>
        <p:spPr>
          <a:xfrm>
            <a:off x="458922" y="453981"/>
            <a:ext cx="6675119" cy="1877811"/>
          </a:xfrm>
          <a:prstGeom prst="rect">
            <a:avLst/>
          </a:prstGeom>
          <a:solidFill>
            <a:srgbClr val="505F6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7" name="Title 1"/>
          <p:cNvSpPr txBox="1"/>
          <p:nvPr/>
        </p:nvSpPr>
        <p:spPr>
          <a:xfrm>
            <a:off x="777236" y="731517"/>
            <a:ext cx="5998471" cy="1426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4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Jaguar XK-E Series 3 Changes</a:t>
            </a:r>
          </a:p>
        </p:txBody>
      </p:sp>
      <p:sp>
        <p:nvSpPr>
          <p:cNvPr id="428" name="Rectangle 10"/>
          <p:cNvSpPr/>
          <p:nvPr/>
        </p:nvSpPr>
        <p:spPr>
          <a:xfrm>
            <a:off x="7277100" y="461736"/>
            <a:ext cx="2149363" cy="18700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9" name="Rectangle 12"/>
          <p:cNvSpPr/>
          <p:nvPr/>
        </p:nvSpPr>
        <p:spPr>
          <a:xfrm>
            <a:off x="9573768" y="453153"/>
            <a:ext cx="2149362" cy="1878641"/>
          </a:xfrm>
          <a:prstGeom prst="rect">
            <a:avLst/>
          </a:prstGeom>
          <a:solidFill>
            <a:srgbClr val="6D93A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0" name="Rectangle 14"/>
          <p:cNvSpPr/>
          <p:nvPr/>
        </p:nvSpPr>
        <p:spPr>
          <a:xfrm>
            <a:off x="458919" y="2480952"/>
            <a:ext cx="6675123" cy="3918129"/>
          </a:xfrm>
          <a:prstGeom prst="rect">
            <a:avLst/>
          </a:prstGeom>
          <a:solidFill>
            <a:srgbClr val="80808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1" name="Content Placeholder 2"/>
          <p:cNvSpPr txBox="1"/>
          <p:nvPr>
            <p:ph type="body" sz="half" idx="1"/>
          </p:nvPr>
        </p:nvSpPr>
        <p:spPr>
          <a:xfrm>
            <a:off x="789453" y="2798384"/>
            <a:ext cx="6031974" cy="3283263"/>
          </a:xfrm>
          <a:prstGeom prst="rect">
            <a:avLst/>
          </a:prstGeom>
        </p:spPr>
        <p:txBody>
          <a:bodyPr anchor="ctr"/>
          <a:lstStyle/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00"/>
            </a:pPr>
            <a:r>
              <a:t>The E-Type Series 3 was introduced in 1971</a:t>
            </a:r>
            <a:endParaRPr sz="900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00"/>
            </a:pPr>
            <a:r>
              <a:t> It had a new 5.3 L Jaguar V12 engine, uprated brakes and standard power steering. </a:t>
            </a:r>
            <a:endParaRPr sz="900"/>
          </a:p>
          <a:p>
            <a:pPr lvl="1" marL="509205" indent="-226313" defTabSz="905255">
              <a:lnSpc>
                <a:spcPct val="81000"/>
              </a:lnSpc>
              <a:spcBef>
                <a:spcPts val="500"/>
              </a:spcBef>
              <a:buFont typeface="Calibri"/>
              <a:buChar char="➢"/>
              <a:defRPr sz="1300"/>
            </a:pPr>
            <a:r>
              <a:t>The V12 was equipped with four Zenith carburetors</a:t>
            </a:r>
          </a:p>
          <a:p>
            <a:pPr lvl="1" marL="509205" indent="-226313" defTabSz="905255">
              <a:lnSpc>
                <a:spcPct val="81000"/>
              </a:lnSpc>
              <a:spcBef>
                <a:spcPts val="500"/>
              </a:spcBef>
              <a:buFont typeface="Calibri"/>
              <a:buChar char="➢"/>
              <a:defRPr sz="1300"/>
            </a:pPr>
            <a:r>
              <a:t>It produced a claimed 203 kW (272 hp), more torque, and a 0-60 mph acceleration of less than seven seconds </a:t>
            </a:r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00"/>
            </a:pPr>
            <a:r>
              <a:t>The short wheelbase FHC body style was discontinued, with the Series 3 available only as a convertible and 2+2 coupé. </a:t>
            </a:r>
            <a:endParaRPr sz="900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00"/>
            </a:pPr>
            <a:r>
              <a:t>The final production E-Type OTS Roadster was built in June 1974</a:t>
            </a:r>
            <a:r>
              <a:rPr baseline="29978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]</a:t>
            </a:r>
            <a:endParaRPr sz="900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00"/>
            </a:pPr>
            <a:r>
              <a:t>Optionally an automatic transmission, wire wheels and air conditioning were available. </a:t>
            </a:r>
            <a:endParaRPr sz="900"/>
          </a:p>
          <a:p>
            <a:pPr marL="0" indent="-226313" defTabSz="905255">
              <a:lnSpc>
                <a:spcPct val="81000"/>
              </a:lnSpc>
              <a:spcBef>
                <a:spcPts val="500"/>
              </a:spcBef>
              <a:defRPr sz="1300"/>
            </a:pPr>
            <a:r>
              <a:t>The Series 3 is easily identifiable by the large cross-slatted front grille, flared wheel arches, wider tires, four exhaust tips and a badge on the rear that proclaims it to be a V12 </a:t>
            </a:r>
          </a:p>
        </p:txBody>
      </p:sp>
      <p:pic>
        <p:nvPicPr>
          <p:cNvPr id="43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0" t="0" r="0" b="11788"/>
          <a:stretch>
            <a:fillRect/>
          </a:stretch>
        </p:blipFill>
        <p:spPr>
          <a:xfrm>
            <a:off x="7277100" y="2500003"/>
            <a:ext cx="4455980" cy="3918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1"/>
          <p:cNvSpPr txBox="1"/>
          <p:nvPr/>
        </p:nvSpPr>
        <p:spPr>
          <a:xfrm>
            <a:off x="1182147" y="627564"/>
            <a:ext cx="813062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Jaguar XK-E Series 3 Changes, ct’d.</a:t>
            </a:r>
          </a:p>
        </p:txBody>
      </p:sp>
      <p:sp>
        <p:nvSpPr>
          <p:cNvPr id="435" name="Content Placeholder 2"/>
          <p:cNvSpPr txBox="1"/>
          <p:nvPr>
            <p:ph type="body" idx="1"/>
          </p:nvPr>
        </p:nvSpPr>
        <p:spPr>
          <a:xfrm>
            <a:off x="736374" y="1953123"/>
            <a:ext cx="7874225" cy="4461967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1800"/>
            </a:pPr>
            <a:r>
              <a:t>The newly used longer wheelbase offered significantly more room in all directions </a:t>
            </a:r>
          </a:p>
          <a:p>
            <a:pPr marL="0">
              <a:spcBef>
                <a:spcPts val="600"/>
              </a:spcBef>
              <a:defRPr sz="1800"/>
            </a:pPr>
            <a:r>
              <a:t>Easily identifiable by the large cross-slatted front grille, flared wheel arches, wider tires, four exhaust tips and a badge on the rear that proclaims it to be a V12</a:t>
            </a:r>
          </a:p>
          <a:p>
            <a:pPr marL="0">
              <a:spcBef>
                <a:spcPts val="600"/>
              </a:spcBef>
              <a:defRPr sz="1800"/>
            </a:pPr>
            <a:r>
              <a:t> The first published road test of the series 3 was in Jaguar Driver, the club magazine of the Jaguar Drivers' Club </a:t>
            </a:r>
          </a:p>
          <a:p>
            <a:pPr marL="0">
              <a:spcBef>
                <a:spcPts val="600"/>
              </a:spcBef>
              <a:defRPr sz="1800"/>
            </a:pPr>
            <a:r>
              <a:t>Cars for the US market were fitted with large projecting rubber bumper over-riders (in 1973 these were on front, in 1974 both front and rear) to meet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l</a:t>
            </a:r>
            <a:r>
              <a:t>oca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l </a:t>
            </a:r>
            <a:r>
              <a:t>5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 </a:t>
            </a:r>
            <a:r>
              <a:t>mph impact regulation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s</a:t>
            </a:r>
            <a:r>
              <a:t>, </a:t>
            </a:r>
          </a:p>
          <a:p>
            <a:pPr marL="0">
              <a:spcBef>
                <a:spcPts val="600"/>
              </a:spcBef>
              <a:defRPr sz="1800"/>
            </a:pPr>
            <a:r>
              <a:t>US models also had side indicator repeats on the front wings. </a:t>
            </a:r>
          </a:p>
          <a:p>
            <a:pPr marL="0">
              <a:spcBef>
                <a:spcPts val="600"/>
              </a:spcBef>
              <a:defRPr sz="1800"/>
            </a:pPr>
            <a:r>
              <a:t>There was a very limited number of six-cylinder Series 3 E-Types built. </a:t>
            </a:r>
          </a:p>
          <a:p>
            <a:pPr marL="0">
              <a:spcBef>
                <a:spcPts val="600"/>
              </a:spcBef>
              <a:defRPr sz="1800"/>
            </a:pPr>
            <a:r>
              <a:t>The V12 Open Two Seater and V12 2+2 were factory fitted with Dunlop E70VR − 15-inch tires on 15 × 6K wire or solid wheels</a:t>
            </a:r>
          </a:p>
        </p:txBody>
      </p:sp>
      <p:sp>
        <p:nvSpPr>
          <p:cNvPr id="436" name="Rectangle 9"/>
          <p:cNvSpPr/>
          <p:nvPr/>
        </p:nvSpPr>
        <p:spPr>
          <a:xfrm>
            <a:off x="10088880" y="0"/>
            <a:ext cx="2103124" cy="6858000"/>
          </a:xfrm>
          <a:prstGeom prst="rect">
            <a:avLst/>
          </a:prstGeom>
          <a:solidFill>
            <a:srgbClr val="4C596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7" name="Oval 11"/>
          <p:cNvSpPr/>
          <p:nvPr/>
        </p:nvSpPr>
        <p:spPr>
          <a:xfrm>
            <a:off x="8915400" y="2358912"/>
            <a:ext cx="2140176" cy="2140178"/>
          </a:xfrm>
          <a:prstGeom prst="ellipse">
            <a:avLst/>
          </a:prstGeom>
          <a:solidFill>
            <a:srgbClr val="FFFFFF"/>
          </a:solidFill>
          <a:ln w="22225">
            <a:solidFill>
              <a:srgbClr val="7299A9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3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522" t="0" r="0" b="3"/>
          <a:stretch>
            <a:fillRect/>
          </a:stretch>
        </p:blipFill>
        <p:spPr>
          <a:xfrm>
            <a:off x="9030743" y="2474254"/>
            <a:ext cx="1912506" cy="1909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4838" y="0"/>
                  <a:pt x="0" y="4837"/>
                  <a:pt x="0" y="10802"/>
                </a:cubicBezTo>
                <a:cubicBezTo>
                  <a:pt x="0" y="16767"/>
                  <a:pt x="4838" y="21600"/>
                  <a:pt x="10802" y="21600"/>
                </a:cubicBezTo>
                <a:cubicBezTo>
                  <a:pt x="16767" y="21600"/>
                  <a:pt x="21600" y="16767"/>
                  <a:pt x="21600" y="10802"/>
                </a:cubicBezTo>
                <a:cubicBezTo>
                  <a:pt x="21600" y="4837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itle 1"/>
          <p:cNvSpPr txBox="1"/>
          <p:nvPr>
            <p:ph type="title"/>
          </p:nvPr>
        </p:nvSpPr>
        <p:spPr>
          <a:xfrm>
            <a:off x="714754" y="321209"/>
            <a:ext cx="10762492" cy="120701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Jaguar XK-E Engines</a:t>
            </a:r>
          </a:p>
        </p:txBody>
      </p:sp>
      <p:pic>
        <p:nvPicPr>
          <p:cNvPr id="4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9794" b="0"/>
          <a:stretch>
            <a:fillRect/>
          </a:stretch>
        </p:blipFill>
        <p:spPr>
          <a:xfrm>
            <a:off x="609600" y="2156978"/>
            <a:ext cx="5212080" cy="3856836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traight Connector 11"/>
          <p:cNvSpPr/>
          <p:nvPr/>
        </p:nvSpPr>
        <p:spPr>
          <a:xfrm flipH="1">
            <a:off x="6095998" y="3354773"/>
            <a:ext cx="4" cy="2120904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4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1190" r="0" b="0"/>
          <a:stretch>
            <a:fillRect/>
          </a:stretch>
        </p:blipFill>
        <p:spPr>
          <a:xfrm>
            <a:off x="6370320" y="2156340"/>
            <a:ext cx="5212082" cy="3857572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extBox 7"/>
          <p:cNvSpPr txBox="1"/>
          <p:nvPr/>
        </p:nvSpPr>
        <p:spPr>
          <a:xfrm>
            <a:off x="2836545" y="6119469"/>
            <a:ext cx="1223374" cy="44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Inline-6</a:t>
            </a:r>
          </a:p>
        </p:txBody>
      </p:sp>
      <p:sp>
        <p:nvSpPr>
          <p:cNvPr id="445" name="TextBox 9"/>
          <p:cNvSpPr txBox="1"/>
          <p:nvPr/>
        </p:nvSpPr>
        <p:spPr>
          <a:xfrm>
            <a:off x="8685145" y="6102398"/>
            <a:ext cx="674868" cy="44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V12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7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4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0" grpId="3"/>
      <p:bldP build="whole" bldLvl="1" animBg="1" rev="0" advAuto="0" spid="441" grpId="2"/>
      <p:bldP build="whole" bldLvl="1" animBg="1" rev="0" advAuto="0" spid="44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Rectangle 7"/>
          <p:cNvSpPr/>
          <p:nvPr/>
        </p:nvSpPr>
        <p:spPr>
          <a:xfrm>
            <a:off x="546100" y="349250"/>
            <a:ext cx="11099800" cy="18034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8" name="Title 1"/>
          <p:cNvSpPr txBox="1"/>
          <p:nvPr>
            <p:ph type="title"/>
          </p:nvPr>
        </p:nvSpPr>
        <p:spPr>
          <a:xfrm>
            <a:off x="838200" y="588168"/>
            <a:ext cx="10515600" cy="1325564"/>
          </a:xfrm>
          <a:prstGeom prst="rect">
            <a:avLst/>
          </a:prstGeom>
        </p:spPr>
        <p:txBody>
          <a:bodyPr/>
          <a:lstStyle>
            <a:lvl1pPr algn="ctr">
              <a:defRPr sz="4600">
                <a:solidFill>
                  <a:srgbClr val="FFFFFF"/>
                </a:solidFill>
              </a:defRPr>
            </a:lvl1pPr>
          </a:lstStyle>
          <a:p>
            <a:pPr/>
            <a:r>
              <a:t>Motorsports</a:t>
            </a:r>
          </a:p>
        </p:txBody>
      </p:sp>
      <p:sp>
        <p:nvSpPr>
          <p:cNvPr id="449" name="Content Placeholder 2"/>
          <p:cNvSpPr txBox="1"/>
          <p:nvPr>
            <p:ph type="body" idx="1"/>
          </p:nvPr>
        </p:nvSpPr>
        <p:spPr>
          <a:xfrm>
            <a:off x="838200" y="2391566"/>
            <a:ext cx="10515600" cy="3785399"/>
          </a:xfrm>
          <a:prstGeom prst="rect">
            <a:avLst/>
          </a:prstGeom>
        </p:spPr>
        <p:txBody>
          <a:bodyPr anchor="ctr"/>
          <a:lstStyle/>
          <a:p>
            <a:pPr marL="0">
              <a:spcBef>
                <a:spcPts val="6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1963 Australian GT Championship</a:t>
            </a:r>
            <a:r>
              <a:t> was won by a "lightweight" E-Type</a:t>
            </a:r>
          </a:p>
          <a:p>
            <a:pPr marL="0">
              <a:spcBef>
                <a:spcPts val="6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The Jaguar E-Type was very successful in SCCA Production sports car racing with Group 44 taking the B-Production championship with a Series-3 V12 racer in 1975</a:t>
            </a:r>
          </a:p>
          <a:p>
            <a:pPr marL="0">
              <a:spcBef>
                <a:spcPts val="6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 few years later aGran-Turismo Jaguar from Cleveland Ohio campaigned a 4.2-litre six-cylinder FHC racer in SCCA production series, and in 1980 won the National Championship in the SCCA C-Production Class, defeating a fully funded factory Nissan Z-car team with Paul Newman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/>
          <p:nvPr>
            <p:ph type="title"/>
          </p:nvPr>
        </p:nvSpPr>
        <p:spPr>
          <a:xfrm>
            <a:off x="761998" y="803324"/>
            <a:ext cx="5314543" cy="13255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The classic 3.4 L straight-6 was highly advanced for a mass-produced unit of the time:</a:t>
            </a:r>
          </a:p>
        </p:txBody>
      </p:sp>
      <p:sp>
        <p:nvSpPr>
          <p:cNvPr id="164" name="Content Placeholder 2"/>
          <p:cNvSpPr txBox="1"/>
          <p:nvPr>
            <p:ph type="body" sz="half" idx="1"/>
          </p:nvPr>
        </p:nvSpPr>
        <p:spPr>
          <a:xfrm>
            <a:off x="762000" y="2279018"/>
            <a:ext cx="5314544" cy="3375922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High-strength aluminium alloy cylinder head </a:t>
            </a:r>
            <a:endParaRPr sz="1800"/>
          </a:p>
          <a:p>
            <a:pPr>
              <a:defRPr sz="2000"/>
            </a:pPr>
            <a:r>
              <a:t>Hemispherical combustion chambers </a:t>
            </a:r>
            <a:endParaRPr sz="1800"/>
          </a:p>
          <a:p>
            <a:pPr>
              <a:defRPr sz="2000"/>
            </a:pPr>
            <a:r>
              <a:t>Inclined valves with bucket tappets </a:t>
            </a:r>
            <a:endParaRPr sz="1800"/>
          </a:p>
          <a:p>
            <a:pPr>
              <a:defRPr sz="2000"/>
            </a:pPr>
            <a:r>
              <a:t>Twin side-draft SU carburetors </a:t>
            </a:r>
            <a:endParaRPr sz="1800"/>
          </a:p>
          <a:p>
            <a:pPr>
              <a:defRPr sz="2000"/>
            </a:pPr>
            <a:r>
              <a:t>Dual chain-driven overhead-camshafts </a:t>
            </a:r>
            <a:endParaRPr sz="1800"/>
          </a:p>
          <a:p>
            <a:pPr>
              <a:defRPr sz="2000"/>
            </a:pPr>
            <a:r>
              <a:t>160 hp with 8:1 compr. ratio &amp; 80 octane fuel </a:t>
            </a:r>
            <a:endParaRPr sz="1800"/>
          </a:p>
          <a:p>
            <a:pPr>
              <a:defRPr sz="2000"/>
            </a:pPr>
            <a:r>
              <a:t>Evolved to 3.8 &amp; 4.2-litre versions.</a:t>
            </a:r>
          </a:p>
          <a:p>
            <a:pPr>
              <a:defRPr sz="2000"/>
            </a:pPr>
            <a:r>
              <a:rPr u="sng"/>
              <a:t>The last 4.2L powered a Daimler DS420 in 1992</a:t>
            </a:r>
            <a:r>
              <a:t> </a:t>
            </a:r>
          </a:p>
        </p:txBody>
      </p:sp>
      <p:sp>
        <p:nvSpPr>
          <p:cNvPr id="165" name="Freeform: Shape 13"/>
          <p:cNvSpPr/>
          <p:nvPr/>
        </p:nvSpPr>
        <p:spPr>
          <a:xfrm flipH="1">
            <a:off x="6582780" y="-2010"/>
            <a:ext cx="5609224" cy="5840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7857" y="0"/>
                </a:lnTo>
                <a:lnTo>
                  <a:pt x="18571" y="755"/>
                </a:lnTo>
                <a:cubicBezTo>
                  <a:pt x="20463" y="2957"/>
                  <a:pt x="21600" y="5781"/>
                  <a:pt x="21600" y="8859"/>
                </a:cubicBezTo>
                <a:cubicBezTo>
                  <a:pt x="21600" y="15896"/>
                  <a:pt x="15661" y="21600"/>
                  <a:pt x="8334" y="21600"/>
                </a:cubicBezTo>
                <a:cubicBezTo>
                  <a:pt x="5587" y="21600"/>
                  <a:pt x="3035" y="20798"/>
                  <a:pt x="917" y="19424"/>
                </a:cubicBezTo>
                <a:lnTo>
                  <a:pt x="0" y="1876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9640" t="0" r="14920" b="0"/>
          <a:stretch>
            <a:fillRect/>
          </a:stretch>
        </p:blipFill>
        <p:spPr>
          <a:xfrm>
            <a:off x="6750139" y="-6"/>
            <a:ext cx="5441951" cy="5654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33" y="0"/>
                </a:moveTo>
                <a:lnTo>
                  <a:pt x="3800" y="293"/>
                </a:lnTo>
                <a:cubicBezTo>
                  <a:pt x="1452" y="2548"/>
                  <a:pt x="0" y="5671"/>
                  <a:pt x="0" y="9118"/>
                </a:cubicBezTo>
                <a:cubicBezTo>
                  <a:pt x="0" y="16011"/>
                  <a:pt x="5808" y="21600"/>
                  <a:pt x="12971" y="21600"/>
                </a:cubicBezTo>
                <a:cubicBezTo>
                  <a:pt x="15993" y="21600"/>
                  <a:pt x="18773" y="20606"/>
                  <a:pt x="20978" y="18938"/>
                </a:cubicBezTo>
                <a:lnTo>
                  <a:pt x="21600" y="18412"/>
                </a:lnTo>
                <a:lnTo>
                  <a:pt x="21600" y="0"/>
                </a:lnTo>
                <a:lnTo>
                  <a:pt x="413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9" name="Title 1"/>
          <p:cNvSpPr txBox="1"/>
          <p:nvPr>
            <p:ph type="title"/>
          </p:nvPr>
        </p:nvSpPr>
        <p:spPr>
          <a:xfrm>
            <a:off x="572490" y="238536"/>
            <a:ext cx="11018526" cy="1434421"/>
          </a:xfrm>
          <a:prstGeom prst="rect">
            <a:avLst/>
          </a:prstGeom>
        </p:spPr>
        <p:txBody>
          <a:bodyPr anchor="b"/>
          <a:lstStyle/>
          <a:p>
            <a:pPr>
              <a:defRPr sz="4600">
                <a:latin typeface="Arial"/>
                <a:ea typeface="Arial"/>
                <a:cs typeface="Arial"/>
                <a:sym typeface="Arial"/>
              </a:defRPr>
            </a:pPr>
            <a:r>
              <a:t>The XK 120 Won/Placed in Many Races</a:t>
            </a:r>
            <a:br/>
          </a:p>
        </p:txBody>
      </p:sp>
      <p:grpSp>
        <p:nvGrpSpPr>
          <p:cNvPr id="172" name="sketchy line"/>
          <p:cNvGrpSpPr/>
          <p:nvPr/>
        </p:nvGrpSpPr>
        <p:grpSpPr>
          <a:xfrm>
            <a:off x="572250" y="1655801"/>
            <a:ext cx="10973075" cy="59623"/>
            <a:chOff x="0" y="0"/>
            <a:chExt cx="10973074" cy="59621"/>
          </a:xfrm>
        </p:grpSpPr>
        <p:sp>
          <p:nvSpPr>
            <p:cNvPr id="170" name="Shape"/>
            <p:cNvSpPr/>
            <p:nvPr/>
          </p:nvSpPr>
          <p:spPr>
            <a:xfrm>
              <a:off x="379" y="0"/>
              <a:ext cx="10972696" cy="59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4271" fill="norm" stroke="1" extrusionOk="0">
                  <a:moveTo>
                    <a:pt x="1" y="6161"/>
                  </a:moveTo>
                  <a:cubicBezTo>
                    <a:pt x="324" y="1930"/>
                    <a:pt x="610" y="8534"/>
                    <a:pt x="919" y="6161"/>
                  </a:cubicBezTo>
                  <a:cubicBezTo>
                    <a:pt x="1228" y="3788"/>
                    <a:pt x="1298" y="2684"/>
                    <a:pt x="1621" y="6161"/>
                  </a:cubicBezTo>
                  <a:cubicBezTo>
                    <a:pt x="1943" y="9638"/>
                    <a:pt x="2176" y="2216"/>
                    <a:pt x="2539" y="6161"/>
                  </a:cubicBezTo>
                  <a:cubicBezTo>
                    <a:pt x="2901" y="10106"/>
                    <a:pt x="3334" y="12423"/>
                    <a:pt x="3888" y="6161"/>
                  </a:cubicBezTo>
                  <a:cubicBezTo>
                    <a:pt x="4443" y="-101"/>
                    <a:pt x="4795" y="11681"/>
                    <a:pt x="5454" y="6161"/>
                  </a:cubicBezTo>
                  <a:cubicBezTo>
                    <a:pt x="6113" y="641"/>
                    <a:pt x="6393" y="-4374"/>
                    <a:pt x="7236" y="6161"/>
                  </a:cubicBezTo>
                  <a:cubicBezTo>
                    <a:pt x="8079" y="16696"/>
                    <a:pt x="8427" y="7122"/>
                    <a:pt x="9018" y="6161"/>
                  </a:cubicBezTo>
                  <a:cubicBezTo>
                    <a:pt x="9609" y="5199"/>
                    <a:pt x="9885" y="3315"/>
                    <a:pt x="10152" y="6161"/>
                  </a:cubicBezTo>
                  <a:cubicBezTo>
                    <a:pt x="10419" y="9007"/>
                    <a:pt x="11030" y="1925"/>
                    <a:pt x="11718" y="6161"/>
                  </a:cubicBezTo>
                  <a:cubicBezTo>
                    <a:pt x="12405" y="10397"/>
                    <a:pt x="12506" y="3310"/>
                    <a:pt x="13067" y="6161"/>
                  </a:cubicBezTo>
                  <a:cubicBezTo>
                    <a:pt x="13629" y="9012"/>
                    <a:pt x="13884" y="11338"/>
                    <a:pt x="14201" y="6161"/>
                  </a:cubicBezTo>
                  <a:cubicBezTo>
                    <a:pt x="14519" y="983"/>
                    <a:pt x="15428" y="7091"/>
                    <a:pt x="15767" y="6161"/>
                  </a:cubicBezTo>
                  <a:cubicBezTo>
                    <a:pt x="16106" y="5231"/>
                    <a:pt x="16189" y="9993"/>
                    <a:pt x="16469" y="6161"/>
                  </a:cubicBezTo>
                  <a:cubicBezTo>
                    <a:pt x="16750" y="2329"/>
                    <a:pt x="17101" y="4792"/>
                    <a:pt x="17603" y="6161"/>
                  </a:cubicBezTo>
                  <a:cubicBezTo>
                    <a:pt x="18105" y="7530"/>
                    <a:pt x="18441" y="11063"/>
                    <a:pt x="18953" y="6161"/>
                  </a:cubicBezTo>
                  <a:cubicBezTo>
                    <a:pt x="19465" y="1259"/>
                    <a:pt x="20788" y="1195"/>
                    <a:pt x="21599" y="6161"/>
                  </a:cubicBezTo>
                  <a:cubicBezTo>
                    <a:pt x="21597" y="7531"/>
                    <a:pt x="21599" y="9152"/>
                    <a:pt x="21599" y="10538"/>
                  </a:cubicBezTo>
                  <a:cubicBezTo>
                    <a:pt x="21231" y="9162"/>
                    <a:pt x="20912" y="9520"/>
                    <a:pt x="20681" y="10538"/>
                  </a:cubicBezTo>
                  <a:cubicBezTo>
                    <a:pt x="20450" y="11557"/>
                    <a:pt x="20267" y="10974"/>
                    <a:pt x="19979" y="10538"/>
                  </a:cubicBezTo>
                  <a:cubicBezTo>
                    <a:pt x="19691" y="10103"/>
                    <a:pt x="19226" y="13077"/>
                    <a:pt x="18629" y="10538"/>
                  </a:cubicBezTo>
                  <a:cubicBezTo>
                    <a:pt x="18032" y="8000"/>
                    <a:pt x="18166" y="6797"/>
                    <a:pt x="17711" y="10538"/>
                  </a:cubicBezTo>
                  <a:cubicBezTo>
                    <a:pt x="17256" y="14280"/>
                    <a:pt x="16417" y="14506"/>
                    <a:pt x="15929" y="10538"/>
                  </a:cubicBezTo>
                  <a:cubicBezTo>
                    <a:pt x="15442" y="6571"/>
                    <a:pt x="15479" y="12721"/>
                    <a:pt x="15227" y="10538"/>
                  </a:cubicBezTo>
                  <a:cubicBezTo>
                    <a:pt x="14976" y="8356"/>
                    <a:pt x="14416" y="6271"/>
                    <a:pt x="13877" y="10538"/>
                  </a:cubicBezTo>
                  <a:cubicBezTo>
                    <a:pt x="13339" y="14806"/>
                    <a:pt x="13361" y="12913"/>
                    <a:pt x="13175" y="10538"/>
                  </a:cubicBezTo>
                  <a:cubicBezTo>
                    <a:pt x="12989" y="8164"/>
                    <a:pt x="12589" y="10736"/>
                    <a:pt x="12258" y="10538"/>
                  </a:cubicBezTo>
                  <a:cubicBezTo>
                    <a:pt x="11927" y="10341"/>
                    <a:pt x="11060" y="6422"/>
                    <a:pt x="10692" y="10538"/>
                  </a:cubicBezTo>
                  <a:cubicBezTo>
                    <a:pt x="10324" y="14655"/>
                    <a:pt x="9310" y="3851"/>
                    <a:pt x="8910" y="10538"/>
                  </a:cubicBezTo>
                  <a:cubicBezTo>
                    <a:pt x="8509" y="17226"/>
                    <a:pt x="8301" y="6342"/>
                    <a:pt x="7992" y="10538"/>
                  </a:cubicBezTo>
                  <a:cubicBezTo>
                    <a:pt x="7683" y="14735"/>
                    <a:pt x="6964" y="16238"/>
                    <a:pt x="6642" y="10538"/>
                  </a:cubicBezTo>
                  <a:cubicBezTo>
                    <a:pt x="6320" y="4839"/>
                    <a:pt x="6155" y="15529"/>
                    <a:pt x="5724" y="10538"/>
                  </a:cubicBezTo>
                  <a:cubicBezTo>
                    <a:pt x="5293" y="5548"/>
                    <a:pt x="4903" y="14323"/>
                    <a:pt x="4158" y="10538"/>
                  </a:cubicBezTo>
                  <a:cubicBezTo>
                    <a:pt x="3414" y="6754"/>
                    <a:pt x="3435" y="4420"/>
                    <a:pt x="3024" y="10538"/>
                  </a:cubicBezTo>
                  <a:cubicBezTo>
                    <a:pt x="2614" y="16657"/>
                    <a:pt x="2341" y="7701"/>
                    <a:pt x="2107" y="10538"/>
                  </a:cubicBezTo>
                  <a:cubicBezTo>
                    <a:pt x="1872" y="13376"/>
                    <a:pt x="1690" y="14224"/>
                    <a:pt x="1405" y="10538"/>
                  </a:cubicBezTo>
                  <a:cubicBezTo>
                    <a:pt x="1119" y="6853"/>
                    <a:pt x="493" y="7456"/>
                    <a:pt x="1" y="10538"/>
                  </a:cubicBezTo>
                  <a:cubicBezTo>
                    <a:pt x="2" y="9288"/>
                    <a:pt x="-1" y="8322"/>
                    <a:pt x="1" y="6161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1" name="Shape"/>
            <p:cNvSpPr/>
            <p:nvPr/>
          </p:nvSpPr>
          <p:spPr>
            <a:xfrm>
              <a:off x="0" y="5463"/>
              <a:ext cx="10973047" cy="54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2593" fill="norm" stroke="1" extrusionOk="0">
                  <a:moveTo>
                    <a:pt x="0" y="4718"/>
                  </a:moveTo>
                  <a:cubicBezTo>
                    <a:pt x="326" y="4284"/>
                    <a:pt x="371" y="7919"/>
                    <a:pt x="702" y="4718"/>
                  </a:cubicBezTo>
                  <a:cubicBezTo>
                    <a:pt x="1032" y="1518"/>
                    <a:pt x="1446" y="6794"/>
                    <a:pt x="2051" y="4718"/>
                  </a:cubicBezTo>
                  <a:cubicBezTo>
                    <a:pt x="2657" y="2643"/>
                    <a:pt x="3141" y="-1404"/>
                    <a:pt x="3833" y="4718"/>
                  </a:cubicBezTo>
                  <a:cubicBezTo>
                    <a:pt x="4526" y="10841"/>
                    <a:pt x="4513" y="176"/>
                    <a:pt x="5183" y="4718"/>
                  </a:cubicBezTo>
                  <a:cubicBezTo>
                    <a:pt x="5854" y="9261"/>
                    <a:pt x="5624" y="7225"/>
                    <a:pt x="5885" y="4718"/>
                  </a:cubicBezTo>
                  <a:cubicBezTo>
                    <a:pt x="6147" y="2212"/>
                    <a:pt x="6612" y="6392"/>
                    <a:pt x="6803" y="4718"/>
                  </a:cubicBezTo>
                  <a:cubicBezTo>
                    <a:pt x="6994" y="3045"/>
                    <a:pt x="8142" y="5907"/>
                    <a:pt x="8585" y="4718"/>
                  </a:cubicBezTo>
                  <a:cubicBezTo>
                    <a:pt x="9029" y="3530"/>
                    <a:pt x="9827" y="-5276"/>
                    <a:pt x="10367" y="4718"/>
                  </a:cubicBezTo>
                  <a:cubicBezTo>
                    <a:pt x="10908" y="14713"/>
                    <a:pt x="11580" y="3920"/>
                    <a:pt x="12149" y="4718"/>
                  </a:cubicBezTo>
                  <a:cubicBezTo>
                    <a:pt x="12719" y="5516"/>
                    <a:pt x="12661" y="6274"/>
                    <a:pt x="12851" y="4718"/>
                  </a:cubicBezTo>
                  <a:cubicBezTo>
                    <a:pt x="13042" y="3162"/>
                    <a:pt x="13615" y="4617"/>
                    <a:pt x="14201" y="4718"/>
                  </a:cubicBezTo>
                  <a:cubicBezTo>
                    <a:pt x="14787" y="4820"/>
                    <a:pt x="15011" y="3111"/>
                    <a:pt x="15335" y="4718"/>
                  </a:cubicBezTo>
                  <a:cubicBezTo>
                    <a:pt x="15659" y="6326"/>
                    <a:pt x="15843" y="8280"/>
                    <a:pt x="16037" y="4718"/>
                  </a:cubicBezTo>
                  <a:cubicBezTo>
                    <a:pt x="16231" y="1157"/>
                    <a:pt x="17018" y="1988"/>
                    <a:pt x="17819" y="4718"/>
                  </a:cubicBezTo>
                  <a:cubicBezTo>
                    <a:pt x="18620" y="7448"/>
                    <a:pt x="18347" y="6670"/>
                    <a:pt x="18521" y="4718"/>
                  </a:cubicBezTo>
                  <a:cubicBezTo>
                    <a:pt x="18695" y="2767"/>
                    <a:pt x="18984" y="6668"/>
                    <a:pt x="19223" y="4718"/>
                  </a:cubicBezTo>
                  <a:cubicBezTo>
                    <a:pt x="19462" y="2769"/>
                    <a:pt x="19891" y="1772"/>
                    <a:pt x="20357" y="4718"/>
                  </a:cubicBezTo>
                  <a:cubicBezTo>
                    <a:pt x="20823" y="7664"/>
                    <a:pt x="21206" y="3372"/>
                    <a:pt x="21599" y="4718"/>
                  </a:cubicBezTo>
                  <a:cubicBezTo>
                    <a:pt x="21598" y="6770"/>
                    <a:pt x="21598" y="7934"/>
                    <a:pt x="21599" y="8973"/>
                  </a:cubicBezTo>
                  <a:cubicBezTo>
                    <a:pt x="20843" y="12070"/>
                    <a:pt x="20754" y="1764"/>
                    <a:pt x="20033" y="8973"/>
                  </a:cubicBezTo>
                  <a:cubicBezTo>
                    <a:pt x="19312" y="16182"/>
                    <a:pt x="19678" y="10689"/>
                    <a:pt x="19331" y="8973"/>
                  </a:cubicBezTo>
                  <a:cubicBezTo>
                    <a:pt x="18984" y="7257"/>
                    <a:pt x="18910" y="12077"/>
                    <a:pt x="18629" y="8973"/>
                  </a:cubicBezTo>
                  <a:cubicBezTo>
                    <a:pt x="18348" y="5869"/>
                    <a:pt x="17940" y="11451"/>
                    <a:pt x="17279" y="8973"/>
                  </a:cubicBezTo>
                  <a:cubicBezTo>
                    <a:pt x="16618" y="6495"/>
                    <a:pt x="16918" y="4948"/>
                    <a:pt x="16577" y="8973"/>
                  </a:cubicBezTo>
                  <a:cubicBezTo>
                    <a:pt x="16236" y="12998"/>
                    <a:pt x="15608" y="13460"/>
                    <a:pt x="15227" y="8973"/>
                  </a:cubicBezTo>
                  <a:cubicBezTo>
                    <a:pt x="14846" y="4486"/>
                    <a:pt x="14276" y="12595"/>
                    <a:pt x="13661" y="8973"/>
                  </a:cubicBezTo>
                  <a:cubicBezTo>
                    <a:pt x="13047" y="5351"/>
                    <a:pt x="12851" y="15976"/>
                    <a:pt x="12311" y="8973"/>
                  </a:cubicBezTo>
                  <a:cubicBezTo>
                    <a:pt x="11772" y="1970"/>
                    <a:pt x="11211" y="3848"/>
                    <a:pt x="10745" y="8973"/>
                  </a:cubicBezTo>
                  <a:cubicBezTo>
                    <a:pt x="10279" y="14098"/>
                    <a:pt x="9863" y="9161"/>
                    <a:pt x="9179" y="8973"/>
                  </a:cubicBezTo>
                  <a:cubicBezTo>
                    <a:pt x="8496" y="8785"/>
                    <a:pt x="8711" y="5092"/>
                    <a:pt x="8477" y="8973"/>
                  </a:cubicBezTo>
                  <a:cubicBezTo>
                    <a:pt x="8244" y="12854"/>
                    <a:pt x="7758" y="6459"/>
                    <a:pt x="7559" y="8973"/>
                  </a:cubicBezTo>
                  <a:cubicBezTo>
                    <a:pt x="7360" y="11487"/>
                    <a:pt x="6697" y="8823"/>
                    <a:pt x="6425" y="8973"/>
                  </a:cubicBezTo>
                  <a:cubicBezTo>
                    <a:pt x="6154" y="9124"/>
                    <a:pt x="5465" y="7041"/>
                    <a:pt x="5075" y="8973"/>
                  </a:cubicBezTo>
                  <a:cubicBezTo>
                    <a:pt x="4685" y="10905"/>
                    <a:pt x="3758" y="10725"/>
                    <a:pt x="3293" y="8973"/>
                  </a:cubicBezTo>
                  <a:cubicBezTo>
                    <a:pt x="2829" y="7221"/>
                    <a:pt x="2226" y="16324"/>
                    <a:pt x="1727" y="8973"/>
                  </a:cubicBezTo>
                  <a:cubicBezTo>
                    <a:pt x="1229" y="1622"/>
                    <a:pt x="407" y="5229"/>
                    <a:pt x="0" y="8973"/>
                  </a:cubicBezTo>
                  <a:cubicBezTo>
                    <a:pt x="0" y="7197"/>
                    <a:pt x="-1" y="5662"/>
                    <a:pt x="0" y="4718"/>
                  </a:cubicBezTo>
                  <a:close/>
                </a:path>
              </a:pathLst>
            </a:custGeom>
            <a:noFill/>
            <a:ln w="44450" cap="rnd">
              <a:solidFill>
                <a:schemeClr val="accent2">
                  <a:alpha val="7500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73" name="Content Placeholder 2"/>
          <p:cNvSpPr txBox="1"/>
          <p:nvPr>
            <p:ph type="body" sz="half" idx="1"/>
          </p:nvPr>
        </p:nvSpPr>
        <p:spPr>
          <a:xfrm>
            <a:off x="167714" y="2111711"/>
            <a:ext cx="6713554" cy="4507749"/>
          </a:xfrm>
          <a:prstGeom prst="rect">
            <a:avLst/>
          </a:prstGeom>
        </p:spPr>
        <p:txBody>
          <a:bodyPr/>
          <a:lstStyle/>
          <a:p>
            <a:pPr lvl="1" marL="678941" indent="-226313" defTabSz="905255">
              <a:lnSpc>
                <a:spcPct val="81000"/>
              </a:lnSpc>
              <a:spcBef>
                <a:spcPts val="400"/>
              </a:spcBef>
              <a:defRPr b="1" sz="1900"/>
            </a:pPr>
            <a:r>
              <a:t>First victory:</a:t>
            </a:r>
            <a:r>
              <a:rPr b="0"/>
              <a:t> 1 &amp; 2 at One-Hour Production Car Race Aug 1949 at Silverstone Circuit (only 1 hr from the Factory)</a:t>
            </a:r>
            <a:endParaRPr sz="1500"/>
          </a:p>
          <a:p>
            <a:pPr lvl="1" marL="678941" indent="-226313" defTabSz="905255">
              <a:lnSpc>
                <a:spcPct val="81000"/>
              </a:lnSpc>
              <a:spcBef>
                <a:spcPts val="400"/>
              </a:spcBef>
              <a:defRPr b="1" sz="1900"/>
            </a:pPr>
            <a:r>
              <a:t>First US victory :</a:t>
            </a:r>
            <a:r>
              <a:rPr b="0"/>
              <a:t> Jan 1950 at Palm Beach Shores, Florida</a:t>
            </a:r>
            <a:endParaRPr sz="1500"/>
          </a:p>
          <a:p>
            <a:pPr lvl="1" marL="678941" indent="-226313" defTabSz="905255">
              <a:lnSpc>
                <a:spcPct val="81000"/>
              </a:lnSpc>
              <a:spcBef>
                <a:spcPts val="400"/>
              </a:spcBef>
              <a:defRPr b="1" sz="1900"/>
            </a:pPr>
            <a:r>
              <a:t>Pebble Beach US  : </a:t>
            </a:r>
            <a:r>
              <a:rPr b="0"/>
              <a:t>May 1950, XK120s finished 1 &amp; 2 </a:t>
            </a:r>
            <a:endParaRPr sz="1500"/>
          </a:p>
          <a:p>
            <a:pPr lvl="1" marL="678941" indent="-226313" defTabSz="905255">
              <a:lnSpc>
                <a:spcPct val="81000"/>
              </a:lnSpc>
              <a:spcBef>
                <a:spcPts val="400"/>
              </a:spcBef>
              <a:defRPr b="1" sz="1900"/>
            </a:pPr>
            <a:r>
              <a:t>Tourist Trophy, Ireland:</a:t>
            </a:r>
            <a:r>
              <a:rPr b="0"/>
              <a:t> Sept 1950 in heavy rain, 21yr old </a:t>
            </a:r>
            <a:r>
              <a:rPr b="0" i="1"/>
              <a:t>Stirling Moss' stunning debut win in a 1–2–3 XK120 triumph </a:t>
            </a:r>
            <a:endParaRPr i="1" sz="1500"/>
          </a:p>
          <a:p>
            <a:pPr lvl="1" marL="678941" indent="-226313" defTabSz="905255">
              <a:lnSpc>
                <a:spcPct val="81000"/>
              </a:lnSpc>
              <a:spcBef>
                <a:spcPts val="400"/>
              </a:spcBef>
              <a:defRPr b="1" sz="1900"/>
            </a:pPr>
            <a:r>
              <a:t>Alpine Rally:</a:t>
            </a:r>
            <a:r>
              <a:rPr b="0"/>
              <a:t> "NUB 120" FHC won Alpine Rally 1950, 51&amp; 52 </a:t>
            </a:r>
            <a:endParaRPr sz="1500"/>
          </a:p>
          <a:p>
            <a:pPr lvl="1" marL="678941" indent="-226313" defTabSz="905255">
              <a:lnSpc>
                <a:spcPct val="81000"/>
              </a:lnSpc>
              <a:spcBef>
                <a:spcPts val="400"/>
              </a:spcBef>
              <a:defRPr b="1" sz="1900"/>
            </a:pPr>
            <a:r>
              <a:t>Australia:</a:t>
            </a:r>
            <a:r>
              <a:rPr b="0"/>
              <a:t> Feb 1954, won 24-hour Mt. Druitt Road Race</a:t>
            </a:r>
            <a:endParaRPr sz="1500"/>
          </a:p>
          <a:p>
            <a:pPr lvl="1" marL="678941" indent="-226313" defTabSz="905255">
              <a:lnSpc>
                <a:spcPct val="81000"/>
              </a:lnSpc>
              <a:spcBef>
                <a:spcPts val="400"/>
              </a:spcBef>
              <a:defRPr b="1" sz="1900"/>
            </a:pPr>
            <a:r>
              <a:t>NASCAR Grand National: J</a:t>
            </a:r>
            <a:r>
              <a:rPr b="0"/>
              <a:t>une 1954 , an XK120 was first imported car to win at Linden Airport, New Jersey. Foreign-</a:t>
            </a:r>
            <a:r>
              <a:rPr b="0" i="1"/>
              <a:t>made cars were banned from this series after this race.</a:t>
            </a:r>
          </a:p>
        </p:txBody>
      </p:sp>
      <p:pic>
        <p:nvPicPr>
          <p:cNvPr id="17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225" t="0" r="51722" b="0"/>
          <a:stretch>
            <a:fillRect/>
          </a:stretch>
        </p:blipFill>
        <p:spPr>
          <a:xfrm>
            <a:off x="7048981" y="2093976"/>
            <a:ext cx="5139974" cy="4096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4"/>
          <p:cNvSpPr/>
          <p:nvPr/>
        </p:nvSpPr>
        <p:spPr>
          <a:xfrm>
            <a:off x="-2" y="0"/>
            <a:ext cx="608211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965B5"/>
              </a:gs>
              <a:gs pos="25000">
                <a:srgbClr val="3965B5"/>
              </a:gs>
              <a:gs pos="94000">
                <a:srgbClr val="3B3838"/>
              </a:gs>
              <a:gs pos="100000">
                <a:srgbClr val="3B3838"/>
              </a:gs>
            </a:gsLst>
            <a:lin ang="4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8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le 1"/>
          <p:cNvSpPr txBox="1"/>
          <p:nvPr>
            <p:ph type="title"/>
          </p:nvPr>
        </p:nvSpPr>
        <p:spPr>
          <a:xfrm>
            <a:off x="640079" y="2053637"/>
            <a:ext cx="3669161" cy="2760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Performance Tests &amp; Speed Records</a:t>
            </a:r>
          </a:p>
        </p:txBody>
      </p:sp>
      <p:sp>
        <p:nvSpPr>
          <p:cNvPr id="180" name="Content Placeholder 2"/>
          <p:cNvSpPr txBox="1"/>
          <p:nvPr>
            <p:ph type="body" sz="half" idx="1"/>
          </p:nvPr>
        </p:nvSpPr>
        <p:spPr>
          <a:xfrm>
            <a:off x="6090573" y="429203"/>
            <a:ext cx="5306086" cy="5962269"/>
          </a:xfrm>
          <a:prstGeom prst="rect">
            <a:avLst/>
          </a:prstGeom>
        </p:spPr>
        <p:txBody>
          <a:bodyPr anchor="ctr"/>
          <a:lstStyle/>
          <a:p>
            <a:pPr>
              <a:defRPr sz="1800"/>
            </a:pPr>
            <a:r>
              <a:t>The UK Motor magazine tested a pre-production XK120 in Nov 1949 and reported:</a:t>
            </a:r>
          </a:p>
          <a:p>
            <a:pPr lvl="1" marL="685800" indent="-228600">
              <a:spcBef>
                <a:spcPts val="500"/>
              </a:spcBef>
              <a:buFont typeface="Calibri"/>
              <a:buChar char="➢"/>
              <a:defRPr sz="1600"/>
            </a:pPr>
            <a:r>
              <a:t>A top speed of 124.6 mph</a:t>
            </a:r>
            <a:endParaRPr sz="2400"/>
          </a:p>
          <a:p>
            <a:pPr lvl="1" marL="685800" indent="-228600">
              <a:spcBef>
                <a:spcPts val="500"/>
              </a:spcBef>
              <a:buFont typeface="Calibri"/>
              <a:buChar char="➢"/>
              <a:defRPr sz="1600"/>
            </a:pPr>
            <a:r>
              <a:t>Acceleration 0–60 mph in 10.0 seconds</a:t>
            </a:r>
            <a:endParaRPr sz="2400"/>
          </a:p>
          <a:p>
            <a:pPr lvl="1" marL="685800" indent="-228600">
              <a:spcBef>
                <a:spcPts val="500"/>
              </a:spcBef>
              <a:buFont typeface="Calibri"/>
              <a:buChar char="➢"/>
              <a:defRPr sz="1600"/>
            </a:pPr>
            <a:r>
              <a:t>The car cost £1263 including taxes </a:t>
            </a:r>
          </a:p>
          <a:p>
            <a:pPr>
              <a:defRPr b="1" sz="1800"/>
            </a:pPr>
            <a:r>
              <a:t>1950: 24hrs</a:t>
            </a:r>
            <a:r>
              <a:rPr b="0"/>
              <a:t> at</a:t>
            </a:r>
            <a:r>
              <a:t> </a:t>
            </a:r>
            <a:r>
              <a:rPr b="0"/>
              <a:t>107.5 mph (173.0 km/h, incl. fuel &amp; tyre stops) at Montlhery Autodrome near Paris .</a:t>
            </a:r>
          </a:p>
          <a:p>
            <a:pPr>
              <a:defRPr b="1" sz="1800"/>
            </a:pPr>
            <a:r>
              <a:t>1951:</a:t>
            </a:r>
            <a:r>
              <a:rPr b="0"/>
              <a:t> </a:t>
            </a:r>
            <a:r>
              <a:t>One Hour</a:t>
            </a:r>
            <a:r>
              <a:rPr b="0"/>
              <a:t> at 131.8 mph (212.2 km/h) Montlhéry Autodrome.</a:t>
            </a:r>
          </a:p>
          <a:p>
            <a:pPr>
              <a:defRPr b="1" sz="1800"/>
            </a:pPr>
            <a:r>
              <a:t>1952: 7 Days&amp;Nights</a:t>
            </a:r>
            <a:r>
              <a:rPr b="0"/>
              <a:t>, at 100.3 mph (161.4 km/h)  again at Montlhéry </a:t>
            </a:r>
          </a:p>
          <a:p>
            <a:pPr>
              <a:defRPr b="1" sz="1800"/>
            </a:pPr>
            <a:r>
              <a:t>1953: Flying Mile </a:t>
            </a:r>
            <a:r>
              <a:rPr b="0"/>
              <a:t>at 172.4 mph (277.5 km/h) on Brussels Autobahn in bubble-top XK 120.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8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83" name="Picture 3" descr="Picture 3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rcRect l="0" t="22284" r="0" b="2716"/>
          <a:stretch>
            <a:fillRect/>
          </a:stretch>
        </p:blipFill>
        <p:spPr>
          <a:xfrm>
            <a:off x="17" y="8"/>
            <a:ext cx="12191984" cy="685799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 b="1" sz="4200">
                <a:latin typeface="Arial"/>
                <a:ea typeface="Arial"/>
                <a:cs typeface="Arial"/>
                <a:sym typeface="Arial"/>
              </a:defRPr>
            </a:pPr>
            <a:r>
              <a:t>Jaguar C-Type</a:t>
            </a:r>
            <a:r>
              <a:rPr b="0"/>
              <a:t> (originally  </a:t>
            </a:r>
            <a:r>
              <a:t>XK120-C</a:t>
            </a:r>
            <a:r>
              <a:rPr b="0"/>
              <a:t>)</a:t>
            </a:r>
          </a:p>
        </p:txBody>
      </p:sp>
      <p:grpSp>
        <p:nvGrpSpPr>
          <p:cNvPr id="187" name="sketchy line"/>
          <p:cNvGrpSpPr/>
          <p:nvPr/>
        </p:nvGrpSpPr>
        <p:grpSpPr>
          <a:xfrm>
            <a:off x="913986" y="1662146"/>
            <a:ext cx="9693479" cy="65963"/>
            <a:chOff x="0" y="0"/>
            <a:chExt cx="9693478" cy="65962"/>
          </a:xfrm>
        </p:grpSpPr>
        <p:sp>
          <p:nvSpPr>
            <p:cNvPr id="185" name="Shape"/>
            <p:cNvSpPr/>
            <p:nvPr/>
          </p:nvSpPr>
          <p:spPr>
            <a:xfrm>
              <a:off x="410" y="2118"/>
              <a:ext cx="9692671" cy="63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73" fill="norm" stroke="1" extrusionOk="0">
                  <a:moveTo>
                    <a:pt x="0" y="3972"/>
                  </a:moveTo>
                  <a:cubicBezTo>
                    <a:pt x="362" y="4860"/>
                    <a:pt x="771" y="-249"/>
                    <a:pt x="1111" y="3972"/>
                  </a:cubicBezTo>
                  <a:cubicBezTo>
                    <a:pt x="1450" y="8193"/>
                    <a:pt x="1587" y="1814"/>
                    <a:pt x="2006" y="3972"/>
                  </a:cubicBezTo>
                  <a:cubicBezTo>
                    <a:pt x="2425" y="6130"/>
                    <a:pt x="2624" y="4819"/>
                    <a:pt x="3117" y="3972"/>
                  </a:cubicBezTo>
                  <a:cubicBezTo>
                    <a:pt x="3610" y="3125"/>
                    <a:pt x="4176" y="1927"/>
                    <a:pt x="4659" y="3972"/>
                  </a:cubicBezTo>
                  <a:cubicBezTo>
                    <a:pt x="5143" y="6017"/>
                    <a:pt x="5735" y="3900"/>
                    <a:pt x="6418" y="3972"/>
                  </a:cubicBezTo>
                  <a:cubicBezTo>
                    <a:pt x="7102" y="4044"/>
                    <a:pt x="7627" y="6423"/>
                    <a:pt x="8393" y="3972"/>
                  </a:cubicBezTo>
                  <a:cubicBezTo>
                    <a:pt x="9159" y="1521"/>
                    <a:pt x="9678" y="-3584"/>
                    <a:pt x="10368" y="3972"/>
                  </a:cubicBezTo>
                  <a:cubicBezTo>
                    <a:pt x="11058" y="11528"/>
                    <a:pt x="11415" y="10673"/>
                    <a:pt x="11695" y="3972"/>
                  </a:cubicBezTo>
                  <a:cubicBezTo>
                    <a:pt x="11975" y="-2729"/>
                    <a:pt x="12813" y="4364"/>
                    <a:pt x="13454" y="3972"/>
                  </a:cubicBezTo>
                  <a:cubicBezTo>
                    <a:pt x="14095" y="3580"/>
                    <a:pt x="14555" y="4241"/>
                    <a:pt x="14996" y="3972"/>
                  </a:cubicBezTo>
                  <a:cubicBezTo>
                    <a:pt x="15438" y="3703"/>
                    <a:pt x="15815" y="3623"/>
                    <a:pt x="16323" y="3972"/>
                  </a:cubicBezTo>
                  <a:cubicBezTo>
                    <a:pt x="16832" y="4321"/>
                    <a:pt x="17558" y="39"/>
                    <a:pt x="18082" y="3972"/>
                  </a:cubicBezTo>
                  <a:cubicBezTo>
                    <a:pt x="18606" y="7905"/>
                    <a:pt x="18573" y="7446"/>
                    <a:pt x="18977" y="3972"/>
                  </a:cubicBezTo>
                  <a:cubicBezTo>
                    <a:pt x="19381" y="498"/>
                    <a:pt x="20583" y="9136"/>
                    <a:pt x="21600" y="3972"/>
                  </a:cubicBezTo>
                  <a:cubicBezTo>
                    <a:pt x="21600" y="5868"/>
                    <a:pt x="21600" y="6807"/>
                    <a:pt x="21600" y="8175"/>
                  </a:cubicBezTo>
                  <a:cubicBezTo>
                    <a:pt x="20970" y="14866"/>
                    <a:pt x="20441" y="5606"/>
                    <a:pt x="20057" y="8175"/>
                  </a:cubicBezTo>
                  <a:cubicBezTo>
                    <a:pt x="19673" y="10745"/>
                    <a:pt x="19418" y="10493"/>
                    <a:pt x="18946" y="8175"/>
                  </a:cubicBezTo>
                  <a:cubicBezTo>
                    <a:pt x="18474" y="5858"/>
                    <a:pt x="17590" y="4790"/>
                    <a:pt x="17187" y="8175"/>
                  </a:cubicBezTo>
                  <a:cubicBezTo>
                    <a:pt x="16784" y="11560"/>
                    <a:pt x="16671" y="7891"/>
                    <a:pt x="16292" y="8175"/>
                  </a:cubicBezTo>
                  <a:cubicBezTo>
                    <a:pt x="15914" y="8459"/>
                    <a:pt x="15516" y="7644"/>
                    <a:pt x="14750" y="8175"/>
                  </a:cubicBezTo>
                  <a:cubicBezTo>
                    <a:pt x="13983" y="8707"/>
                    <a:pt x="13885" y="3583"/>
                    <a:pt x="13639" y="8175"/>
                  </a:cubicBezTo>
                  <a:cubicBezTo>
                    <a:pt x="13393" y="12768"/>
                    <a:pt x="12129" y="10434"/>
                    <a:pt x="11664" y="8175"/>
                  </a:cubicBezTo>
                  <a:cubicBezTo>
                    <a:pt x="11199" y="5917"/>
                    <a:pt x="11039" y="8151"/>
                    <a:pt x="10769" y="8175"/>
                  </a:cubicBezTo>
                  <a:cubicBezTo>
                    <a:pt x="10499" y="8200"/>
                    <a:pt x="9838" y="1386"/>
                    <a:pt x="9226" y="8175"/>
                  </a:cubicBezTo>
                  <a:cubicBezTo>
                    <a:pt x="8615" y="14965"/>
                    <a:pt x="8511" y="7827"/>
                    <a:pt x="8331" y="8175"/>
                  </a:cubicBezTo>
                  <a:cubicBezTo>
                    <a:pt x="8152" y="8524"/>
                    <a:pt x="7638" y="4290"/>
                    <a:pt x="7221" y="8175"/>
                  </a:cubicBezTo>
                  <a:cubicBezTo>
                    <a:pt x="6803" y="12061"/>
                    <a:pt x="6128" y="774"/>
                    <a:pt x="5462" y="8175"/>
                  </a:cubicBezTo>
                  <a:cubicBezTo>
                    <a:pt x="4796" y="15577"/>
                    <a:pt x="4297" y="18016"/>
                    <a:pt x="3487" y="8175"/>
                  </a:cubicBezTo>
                  <a:cubicBezTo>
                    <a:pt x="2676" y="-1665"/>
                    <a:pt x="2714" y="3909"/>
                    <a:pt x="2376" y="8175"/>
                  </a:cubicBezTo>
                  <a:cubicBezTo>
                    <a:pt x="2038" y="12442"/>
                    <a:pt x="932" y="574"/>
                    <a:pt x="0" y="8175"/>
                  </a:cubicBezTo>
                  <a:cubicBezTo>
                    <a:pt x="1" y="7244"/>
                    <a:pt x="2" y="5707"/>
                    <a:pt x="0" y="3972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Shape"/>
            <p:cNvSpPr/>
            <p:nvPr/>
          </p:nvSpPr>
          <p:spPr>
            <a:xfrm>
              <a:off x="0" y="0"/>
              <a:ext cx="9693478" cy="5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1794" fill="norm" stroke="1" extrusionOk="0">
                  <a:moveTo>
                    <a:pt x="0" y="4170"/>
                  </a:moveTo>
                  <a:cubicBezTo>
                    <a:pt x="319" y="5187"/>
                    <a:pt x="593" y="3447"/>
                    <a:pt x="895" y="4170"/>
                  </a:cubicBezTo>
                  <a:cubicBezTo>
                    <a:pt x="1197" y="4893"/>
                    <a:pt x="1645" y="5563"/>
                    <a:pt x="2222" y="4170"/>
                  </a:cubicBezTo>
                  <a:cubicBezTo>
                    <a:pt x="2798" y="2777"/>
                    <a:pt x="2854" y="6858"/>
                    <a:pt x="3116" y="4170"/>
                  </a:cubicBezTo>
                  <a:cubicBezTo>
                    <a:pt x="3379" y="1482"/>
                    <a:pt x="3972" y="-2604"/>
                    <a:pt x="4659" y="4170"/>
                  </a:cubicBezTo>
                  <a:cubicBezTo>
                    <a:pt x="5346" y="10944"/>
                    <a:pt x="5545" y="9819"/>
                    <a:pt x="5986" y="4170"/>
                  </a:cubicBezTo>
                  <a:cubicBezTo>
                    <a:pt x="6427" y="-1479"/>
                    <a:pt x="7099" y="1004"/>
                    <a:pt x="7744" y="4170"/>
                  </a:cubicBezTo>
                  <a:cubicBezTo>
                    <a:pt x="8390" y="7336"/>
                    <a:pt x="9031" y="13473"/>
                    <a:pt x="9719" y="4170"/>
                  </a:cubicBezTo>
                  <a:cubicBezTo>
                    <a:pt x="10407" y="-5133"/>
                    <a:pt x="10554" y="4014"/>
                    <a:pt x="11262" y="4170"/>
                  </a:cubicBezTo>
                  <a:cubicBezTo>
                    <a:pt x="11970" y="4327"/>
                    <a:pt x="12353" y="-764"/>
                    <a:pt x="13236" y="4170"/>
                  </a:cubicBezTo>
                  <a:cubicBezTo>
                    <a:pt x="14120" y="9105"/>
                    <a:pt x="14314" y="5560"/>
                    <a:pt x="14779" y="4170"/>
                  </a:cubicBezTo>
                  <a:cubicBezTo>
                    <a:pt x="15244" y="2780"/>
                    <a:pt x="15270" y="7831"/>
                    <a:pt x="15674" y="4170"/>
                  </a:cubicBezTo>
                  <a:cubicBezTo>
                    <a:pt x="16078" y="509"/>
                    <a:pt x="16296" y="6566"/>
                    <a:pt x="16785" y="4170"/>
                  </a:cubicBezTo>
                  <a:cubicBezTo>
                    <a:pt x="17274" y="1774"/>
                    <a:pt x="17860" y="9674"/>
                    <a:pt x="18759" y="4170"/>
                  </a:cubicBezTo>
                  <a:cubicBezTo>
                    <a:pt x="19659" y="-1334"/>
                    <a:pt x="20418" y="14615"/>
                    <a:pt x="21598" y="4170"/>
                  </a:cubicBezTo>
                  <a:cubicBezTo>
                    <a:pt x="21596" y="5124"/>
                    <a:pt x="21599" y="6473"/>
                    <a:pt x="21598" y="8100"/>
                  </a:cubicBezTo>
                  <a:cubicBezTo>
                    <a:pt x="21269" y="13233"/>
                    <a:pt x="20420" y="5611"/>
                    <a:pt x="20055" y="8100"/>
                  </a:cubicBezTo>
                  <a:cubicBezTo>
                    <a:pt x="19690" y="10589"/>
                    <a:pt x="18987" y="1138"/>
                    <a:pt x="18512" y="8100"/>
                  </a:cubicBezTo>
                  <a:cubicBezTo>
                    <a:pt x="18038" y="15062"/>
                    <a:pt x="17563" y="6584"/>
                    <a:pt x="17186" y="8100"/>
                  </a:cubicBezTo>
                  <a:cubicBezTo>
                    <a:pt x="16809" y="9616"/>
                    <a:pt x="16398" y="8602"/>
                    <a:pt x="16075" y="8100"/>
                  </a:cubicBezTo>
                  <a:cubicBezTo>
                    <a:pt x="15752" y="7598"/>
                    <a:pt x="14537" y="15379"/>
                    <a:pt x="14100" y="8100"/>
                  </a:cubicBezTo>
                  <a:cubicBezTo>
                    <a:pt x="13664" y="821"/>
                    <a:pt x="13200" y="8727"/>
                    <a:pt x="12558" y="8100"/>
                  </a:cubicBezTo>
                  <a:cubicBezTo>
                    <a:pt x="11915" y="7474"/>
                    <a:pt x="11397" y="15053"/>
                    <a:pt x="10799" y="8100"/>
                  </a:cubicBezTo>
                  <a:cubicBezTo>
                    <a:pt x="10201" y="1147"/>
                    <a:pt x="10198" y="4490"/>
                    <a:pt x="9904" y="8100"/>
                  </a:cubicBezTo>
                  <a:cubicBezTo>
                    <a:pt x="9610" y="11711"/>
                    <a:pt x="9164" y="7428"/>
                    <a:pt x="8794" y="8100"/>
                  </a:cubicBezTo>
                  <a:cubicBezTo>
                    <a:pt x="8423" y="8773"/>
                    <a:pt x="7567" y="8210"/>
                    <a:pt x="7251" y="8100"/>
                  </a:cubicBezTo>
                  <a:cubicBezTo>
                    <a:pt x="6934" y="7991"/>
                    <a:pt x="6151" y="16467"/>
                    <a:pt x="5492" y="8100"/>
                  </a:cubicBezTo>
                  <a:cubicBezTo>
                    <a:pt x="4834" y="-267"/>
                    <a:pt x="4974" y="5881"/>
                    <a:pt x="4597" y="8100"/>
                  </a:cubicBezTo>
                  <a:cubicBezTo>
                    <a:pt x="4221" y="10320"/>
                    <a:pt x="4010" y="4819"/>
                    <a:pt x="3703" y="8100"/>
                  </a:cubicBezTo>
                  <a:cubicBezTo>
                    <a:pt x="3396" y="11381"/>
                    <a:pt x="2482" y="3235"/>
                    <a:pt x="2160" y="8100"/>
                  </a:cubicBezTo>
                  <a:cubicBezTo>
                    <a:pt x="1838" y="12965"/>
                    <a:pt x="794" y="3498"/>
                    <a:pt x="0" y="8100"/>
                  </a:cubicBezTo>
                  <a:cubicBezTo>
                    <a:pt x="-1" y="6861"/>
                    <a:pt x="2" y="5835"/>
                    <a:pt x="0" y="4170"/>
                  </a:cubicBezTo>
                  <a:close/>
                </a:path>
              </a:pathLst>
            </a:custGeom>
            <a:noFill/>
            <a:ln w="44450" cap="rnd">
              <a:solidFill>
                <a:srgbClr val="FFFFFF">
                  <a:alpha val="75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88" name="Content Placeholder 2"/>
          <p:cNvSpPr txBox="1"/>
          <p:nvPr>
            <p:ph type="body" idx="1"/>
          </p:nvPr>
        </p:nvSpPr>
        <p:spPr>
          <a:xfrm>
            <a:off x="681037" y="1978697"/>
            <a:ext cx="10829926" cy="4176901"/>
          </a:xfrm>
          <a:prstGeom prst="rect">
            <a:avLst/>
          </a:prstGeom>
        </p:spPr>
        <p:txBody>
          <a:bodyPr/>
          <a:lstStyle/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b="1" sz="1500"/>
            </a:pPr>
            <a:r>
              <a:t> </a:t>
            </a:r>
            <a:r>
              <a:rPr sz="1700"/>
              <a:t>Launched in 1950 , "C" stood for "competition"</a:t>
            </a:r>
            <a:endParaRPr sz="1700"/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b="1" sz="1700"/>
            </a:pPr>
            <a:r>
              <a:t> </a:t>
            </a:r>
            <a:r>
              <a:rPr b="0"/>
              <a:t>A racing sports car produced from 1951 to 1953. </a:t>
            </a:r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 53 were built, 43 of which were sold to private owners, mainly in the US</a:t>
            </a:r>
            <a:r>
              <a:rPr baseline="29495"/>
              <a:t>.</a:t>
            </a:r>
          </a:p>
          <a:p>
            <a:pPr marL="50559" indent="-265443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 Developed under Chief Engineer Bill Heynes and built in Browns Lane Experimental Dept .</a:t>
            </a:r>
          </a:p>
          <a:p>
            <a:pPr lvl="1" marL="483487" indent="-268604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700"/>
            </a:pPr>
            <a:r>
              <a:t>The C Type used proven running gear with a tubular space frame and new torsion bar-trailing arm Rear Axle .</a:t>
            </a:r>
          </a:p>
          <a:p>
            <a:pPr lvl="1" marL="483487" indent="-268604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700"/>
            </a:pPr>
            <a:r>
              <a:t>Its aerodynamic aluminium body  was specified by the famed  ex-Aircraft Designer , Malcolm Sayer.</a:t>
            </a:r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 Originally tuned to  205 bhp with the classic 3.4L  6-Cyl .</a:t>
            </a:r>
          </a:p>
          <a:p>
            <a:pPr marL="107440" indent="-322324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1952 C-Types had  SU carburetors and Alfin drum brakes .</a:t>
            </a:r>
          </a:p>
          <a:p>
            <a:pPr marL="107440" indent="-322324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In 1952, Moss &amp; Chief-Tester Dewis did not finish a punishing Mille Miglia ,but Disc Brakes' superiority  was conclusive .  </a:t>
            </a:r>
          </a:p>
          <a:p>
            <a:pPr marL="107440" indent="-322324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1953 C-Types were:- </a:t>
            </a:r>
          </a:p>
          <a:p>
            <a:pPr lvl="1" marL="537208" indent="-322323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700"/>
            </a:pPr>
            <a:r>
              <a:t>Lighter &amp; more powerful</a:t>
            </a:r>
          </a:p>
          <a:p>
            <a:pPr lvl="1" marL="537208" indent="-322323" defTabSz="859536">
              <a:lnSpc>
                <a:spcPct val="72000"/>
              </a:lnSpc>
              <a:spcBef>
                <a:spcPts val="500"/>
              </a:spcBef>
              <a:buFont typeface="Calibri"/>
              <a:buChar char="✓"/>
              <a:defRPr sz="1700"/>
            </a:pPr>
            <a:r>
              <a:t>Used four wheel Dunlop disc brakes , which proved to be a Race-winning feature .</a:t>
            </a:r>
          </a:p>
          <a:p>
            <a:pPr marL="0" indent="-214884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 1951 LeMans 24hrs : of 3 C-Types one finished 1st .</a:t>
            </a:r>
          </a:p>
          <a:p>
            <a:pPr marL="0" indent="-202945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 1952 Le Mans : an unlucky race with all 3-cars overheating .</a:t>
            </a:r>
          </a:p>
          <a:p>
            <a:pPr marL="0" indent="-202945" defTabSz="859536">
              <a:lnSpc>
                <a:spcPct val="72000"/>
              </a:lnSpc>
              <a:spcBef>
                <a:spcPts val="500"/>
              </a:spcBef>
              <a:defRPr sz="1700"/>
            </a:pPr>
            <a:r>
              <a:t> 1953 Le Mans : crowning results, finishing 1, 2 &amp; 3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211"/>
          <p:cNvSpPr/>
          <p:nvPr/>
        </p:nvSpPr>
        <p:spPr>
          <a:xfrm>
            <a:off x="462059" y="450220"/>
            <a:ext cx="3902420" cy="4235641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1" name="4 Photos of C-Type"/>
          <p:cNvSpPr txBox="1"/>
          <p:nvPr>
            <p:ph type="ctrTitle"/>
          </p:nvPr>
        </p:nvSpPr>
        <p:spPr>
          <a:xfrm>
            <a:off x="734664" y="930528"/>
            <a:ext cx="3361678" cy="3275022"/>
          </a:xfrm>
          <a:prstGeom prst="rect">
            <a:avLst/>
          </a:prstGeom>
        </p:spPr>
        <p:txBody>
          <a:bodyPr anchor="ctr"/>
          <a:lstStyle>
            <a:lvl1pPr algn="l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Jaguar C-Type </a:t>
            </a:r>
          </a:p>
        </p:txBody>
      </p:sp>
      <p:sp>
        <p:nvSpPr>
          <p:cNvPr id="192" name="Rectangle 213"/>
          <p:cNvSpPr/>
          <p:nvPr/>
        </p:nvSpPr>
        <p:spPr>
          <a:xfrm>
            <a:off x="462057" y="4843002"/>
            <a:ext cx="2391413" cy="1564779"/>
          </a:xfrm>
          <a:prstGeom prst="rect">
            <a:avLst/>
          </a:prstGeom>
          <a:solidFill>
            <a:schemeClr val="accent5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3" name="Rectangle 215"/>
          <p:cNvSpPr/>
          <p:nvPr/>
        </p:nvSpPr>
        <p:spPr>
          <a:xfrm>
            <a:off x="3013417" y="4843002"/>
            <a:ext cx="1351065" cy="156847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1B1B1B"/>
                </a:solidFill>
              </a:defRPr>
            </a:pPr>
          </a:p>
        </p:txBody>
      </p:sp>
      <p:pic>
        <p:nvPicPr>
          <p:cNvPr id="1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654" t="0" r="11560" b="0"/>
          <a:stretch>
            <a:fillRect/>
          </a:stretch>
        </p:blipFill>
        <p:spPr>
          <a:xfrm>
            <a:off x="4517399" y="450221"/>
            <a:ext cx="7203997" cy="5957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