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guar_XK150#cite_note-11" TargetMode="External"/><Relationship Id="rId2" Type="http://schemas.openxmlformats.org/officeDocument/2006/relationships/hyperlink" Target="https://en.wikipedia.org/wiki/Jaguar_XK150#cite_note-10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ndependent_suspension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2%2B2_(car_body_style)" TargetMode="External"/><Relationship Id="rId13" Type="http://schemas.openxmlformats.org/officeDocument/2006/relationships/hyperlink" Target="https://en.wikipedia.org/wiki/Curb_weight" TargetMode="External"/><Relationship Id="rId3" Type="http://schemas.openxmlformats.org/officeDocument/2006/relationships/hyperlink" Target="https://en.wikipedia.org/wiki/Jaguar_E-Type#cite_note-Porter-31" TargetMode="External"/><Relationship Id="rId7" Type="http://schemas.openxmlformats.org/officeDocument/2006/relationships/hyperlink" Target="https://en.wikipedia.org/wiki/Coup%C3%A9" TargetMode="External"/><Relationship Id="rId12" Type="http://schemas.openxmlformats.org/officeDocument/2006/relationships/hyperlink" Target="https://en.wikipedia.org/wiki/Straight-6" TargetMode="External"/><Relationship Id="rId2" Type="http://schemas.openxmlformats.org/officeDocument/2006/relationships/hyperlink" Target="https://en.wikipedia.org/wiki/Jaguar_E-Type#cite_note-50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astback" TargetMode="External"/><Relationship Id="rId11" Type="http://schemas.openxmlformats.org/officeDocument/2006/relationships/hyperlink" Target="https://en.wikipedia.org/wiki/Jaguar_XK6_engine" TargetMode="External"/><Relationship Id="rId5" Type="http://schemas.openxmlformats.org/officeDocument/2006/relationships/hyperlink" Target="https://en.wikipedia.org/wiki/Car_body_style" TargetMode="External"/><Relationship Id="rId10" Type="http://schemas.openxmlformats.org/officeDocument/2006/relationships/hyperlink" Target="https://en.wikipedia.org/wiki/Engine" TargetMode="External"/><Relationship Id="rId4" Type="http://schemas.openxmlformats.org/officeDocument/2006/relationships/hyperlink" Target="https://en.wikipedia.org/wiki/Jaguar_E-Type#cite_note-autocar-32" TargetMode="External"/><Relationship Id="rId9" Type="http://schemas.openxmlformats.org/officeDocument/2006/relationships/hyperlink" Target="https://en.wikipedia.org/wiki/Roadster_(automobile)" TargetMode="External"/><Relationship Id="rId14" Type="http://schemas.openxmlformats.org/officeDocument/2006/relationships/hyperlink" Target="https://en.wikipedia.org/wiki/Jaguar_E-Type#cite_note-webcars-3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n.wikipedia.org/wiki/Jaguar_E-Type#cite_note-56" TargetMode="Externa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n.wikipedia.org/wiki/Bumper_(automobile)#First_standards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1963_Australian_GT_Championship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7"/>
          <p:cNvSpPr/>
          <p:nvPr/>
        </p:nvSpPr>
        <p:spPr>
          <a:xfrm>
            <a:off x="475486" y="0"/>
            <a:ext cx="10910296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1"/>
          <p:cNvSpPr txBox="1">
            <a:spLocks noGrp="1"/>
          </p:cNvSpPr>
          <p:nvPr>
            <p:ph type="ctrTitle"/>
          </p:nvPr>
        </p:nvSpPr>
        <p:spPr>
          <a:xfrm>
            <a:off x="3045367" y="2043663"/>
            <a:ext cx="6105196" cy="2031057"/>
          </a:xfrm>
          <a:prstGeom prst="rect">
            <a:avLst/>
          </a:prstGeom>
        </p:spPr>
        <p:txBody>
          <a:bodyPr/>
          <a:lstStyle/>
          <a:p>
            <a:pPr defTabSz="731519">
              <a:defRPr sz="37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60th Anniversary of the E-Type</a:t>
            </a:r>
            <a:br/>
            <a:r>
              <a:t>A Brief History of Jaguar Sports Cars </a:t>
            </a:r>
          </a:p>
        </p:txBody>
      </p:sp>
      <p:sp>
        <p:nvSpPr>
          <p:cNvPr id="11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045367" y="4274742"/>
            <a:ext cx="6105196" cy="682081"/>
          </a:xfrm>
          <a:prstGeom prst="rect">
            <a:avLst/>
          </a:prstGeom>
        </p:spPr>
        <p:txBody>
          <a:bodyPr/>
          <a:lstStyle/>
          <a:p>
            <a:pPr defTabSz="877823">
              <a:lnSpc>
                <a:spcPct val="72000"/>
              </a:lnSpc>
              <a:spcBef>
                <a:spcPts val="900"/>
              </a:spcBef>
              <a:defRPr sz="1919" b="1">
                <a:solidFill>
                  <a:srgbClr val="FFFFFF"/>
                </a:solidFill>
              </a:defRPr>
            </a:pPr>
            <a:r>
              <a:t>Martin Rowell</a:t>
            </a:r>
          </a:p>
          <a:p>
            <a:pPr defTabSz="877823">
              <a:lnSpc>
                <a:spcPct val="72000"/>
              </a:lnSpc>
              <a:spcBef>
                <a:spcPts val="900"/>
              </a:spcBef>
              <a:defRPr sz="1919" b="1">
                <a:solidFill>
                  <a:srgbClr val="FFFFFF"/>
                </a:solidFill>
              </a:defRPr>
            </a:pPr>
            <a:r>
              <a:t>Steve Rohde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211"/>
          <p:cNvSpPr/>
          <p:nvPr/>
        </p:nvSpPr>
        <p:spPr>
          <a:xfrm>
            <a:off x="462059" y="450221"/>
            <a:ext cx="3902420" cy="4235638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4 Photos of C-Type"/>
          <p:cNvSpPr txBox="1">
            <a:spLocks noGrp="1"/>
          </p:cNvSpPr>
          <p:nvPr>
            <p:ph type="ctrTitle"/>
          </p:nvPr>
        </p:nvSpPr>
        <p:spPr>
          <a:xfrm>
            <a:off x="734664" y="930530"/>
            <a:ext cx="3361678" cy="3275020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l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Jaguar C-Type </a:t>
            </a:r>
          </a:p>
        </p:txBody>
      </p:sp>
      <p:sp>
        <p:nvSpPr>
          <p:cNvPr id="195" name="Rectangle 213"/>
          <p:cNvSpPr/>
          <p:nvPr/>
        </p:nvSpPr>
        <p:spPr>
          <a:xfrm>
            <a:off x="462057" y="4843002"/>
            <a:ext cx="2391412" cy="1564777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Rectangle 215"/>
          <p:cNvSpPr/>
          <p:nvPr/>
        </p:nvSpPr>
        <p:spPr>
          <a:xfrm>
            <a:off x="3013417" y="4843002"/>
            <a:ext cx="1351063" cy="15684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1B1B1B"/>
                </a:solidFill>
              </a:defRPr>
            </a:pPr>
            <a:endParaRPr/>
          </a:p>
        </p:txBody>
      </p:sp>
      <p:pic>
        <p:nvPicPr>
          <p:cNvPr id="197" name="Picture 2" descr="Picture 2"/>
          <p:cNvPicPr>
            <a:picLocks noChangeAspect="1"/>
          </p:cNvPicPr>
          <p:nvPr/>
        </p:nvPicPr>
        <p:blipFill>
          <a:blip r:embed="rId2"/>
          <a:srcRect l="11654" r="11560"/>
          <a:stretch>
            <a:fillRect/>
          </a:stretch>
        </p:blipFill>
        <p:spPr>
          <a:xfrm>
            <a:off x="4517400" y="450221"/>
            <a:ext cx="7203995" cy="5957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ctangle 194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Rectangle 196"/>
          <p:cNvSpPr/>
          <p:nvPr/>
        </p:nvSpPr>
        <p:spPr>
          <a:xfrm rot="5400000" flipH="1">
            <a:off x="-1410084" y="1410081"/>
            <a:ext cx="6858001" cy="4037838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Rectangle 198"/>
          <p:cNvSpPr/>
          <p:nvPr/>
        </p:nvSpPr>
        <p:spPr>
          <a:xfrm rot="5400000" flipH="1">
            <a:off x="-1410085" y="1420219"/>
            <a:ext cx="6858000" cy="40378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Rectangle 200"/>
          <p:cNvSpPr/>
          <p:nvPr/>
        </p:nvSpPr>
        <p:spPr>
          <a:xfrm rot="5400000" flipH="1">
            <a:off x="767923" y="3588084"/>
            <a:ext cx="2501980" cy="403784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Freeform: Shape 202"/>
          <p:cNvSpPr/>
          <p:nvPr/>
        </p:nvSpPr>
        <p:spPr>
          <a:xfrm rot="20635413">
            <a:off x="-501737" y="969717"/>
            <a:ext cx="3900357" cy="41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70" y="486"/>
                </a:moveTo>
                <a:cubicBezTo>
                  <a:pt x="18180" y="1853"/>
                  <a:pt x="21600" y="5954"/>
                  <a:pt x="21600" y="10800"/>
                </a:cubicBezTo>
                <a:cubicBezTo>
                  <a:pt x="21600" y="16765"/>
                  <a:pt x="16419" y="21600"/>
                  <a:pt x="10029" y="21600"/>
                </a:cubicBezTo>
                <a:cubicBezTo>
                  <a:pt x="6034" y="21600"/>
                  <a:pt x="2513" y="19711"/>
                  <a:pt x="433" y="16838"/>
                </a:cubicBezTo>
                <a:lnTo>
                  <a:pt x="0" y="16173"/>
                </a:lnTo>
                <a:lnTo>
                  <a:pt x="4604" y="1263"/>
                </a:lnTo>
                <a:lnTo>
                  <a:pt x="5524" y="849"/>
                </a:lnTo>
                <a:cubicBezTo>
                  <a:pt x="6909" y="302"/>
                  <a:pt x="8431" y="0"/>
                  <a:pt x="10029" y="0"/>
                </a:cubicBezTo>
                <a:cubicBezTo>
                  <a:pt x="11227" y="0"/>
                  <a:pt x="12383" y="170"/>
                  <a:pt x="13470" y="486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Rectangle 204"/>
          <p:cNvSpPr/>
          <p:nvPr/>
        </p:nvSpPr>
        <p:spPr>
          <a:xfrm rot="5400000" flipH="1">
            <a:off x="-1410093" y="1399943"/>
            <a:ext cx="6858004" cy="403783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FAADC">
                  <a:alpha val="11000"/>
                </a:srgbClr>
              </a:gs>
            </a:gsLst>
            <a:lin ang="71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The C-D Prototype : Malcolm Sayer's aerodynamic masterpiece"/>
          <p:cNvSpPr txBox="1">
            <a:spLocks noGrp="1"/>
          </p:cNvSpPr>
          <p:nvPr>
            <p:ph type="ctrTitle"/>
          </p:nvPr>
        </p:nvSpPr>
        <p:spPr>
          <a:xfrm>
            <a:off x="466721" y="586854"/>
            <a:ext cx="3201368" cy="3387499"/>
          </a:xfrm>
          <a:prstGeom prst="rect">
            <a:avLst/>
          </a:prstGeom>
        </p:spPr>
        <p:txBody>
          <a:bodyPr lIns="45719" tIns="45719" rIns="45719" bIns="45719"/>
          <a:lstStyle/>
          <a:p>
            <a:pPr algn="r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</a:t>
            </a:r>
            <a:r>
              <a:rPr b="1"/>
              <a:t>he C-D Prototype: Malcolm Sayer’s Aerodynamic Masterpiece </a:t>
            </a:r>
          </a:p>
        </p:txBody>
      </p:sp>
      <p:sp>
        <p:nvSpPr>
          <p:cNvPr id="207" name="This one-off light-alloy hybrid went by several names, until C-D Prototype stuck .…"/>
          <p:cNvSpPr txBox="1">
            <a:spLocks noGrp="1"/>
          </p:cNvSpPr>
          <p:nvPr>
            <p:ph type="subTitle" idx="1"/>
          </p:nvPr>
        </p:nvSpPr>
        <p:spPr>
          <a:xfrm>
            <a:off x="4810259" y="649479"/>
            <a:ext cx="6555348" cy="5546049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This one-off light-alloy hybrid went by several names, until C-D Prototype stuck </a:t>
            </a:r>
            <a:endParaRPr sz="2100"/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It was the first use if Malcolm Sayers "Monocoque Tub" with front Sub Frame, and would evolve into the E-Type 8 years later </a:t>
            </a:r>
            <a:endParaRPr sz="2100"/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First tested by Norman Dewis in May 1953 at Lindley Test track near Coventry </a:t>
            </a:r>
            <a:endParaRPr sz="2100"/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In Oct 1953 at the Brussels Motorway: Dewis averaged 178.4 mph (287 km/h) over 1 mile </a:t>
            </a:r>
            <a:endParaRPr sz="2100"/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Car had a Perspex Cockpit Bubble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traight Connector 194"/>
          <p:cNvSpPr/>
          <p:nvPr/>
        </p:nvSpPr>
        <p:spPr>
          <a:xfrm flipH="1">
            <a:off x="6095999" y="477748"/>
            <a:ext cx="1" cy="3657601"/>
          </a:xfrm>
          <a:prstGeom prst="line">
            <a:avLst/>
          </a:prstGeom>
          <a:ln w="101600">
            <a:solidFill>
              <a:srgbClr val="59595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0" name="Rectangle 196"/>
          <p:cNvSpPr/>
          <p:nvPr/>
        </p:nvSpPr>
        <p:spPr>
          <a:xfrm>
            <a:off x="378067" y="4633545"/>
            <a:ext cx="11438795" cy="1844257"/>
          </a:xfrm>
          <a:prstGeom prst="rect">
            <a:avLst/>
          </a:prstGeom>
          <a:solidFill>
            <a:srgbClr val="404040"/>
          </a:solidFill>
          <a:ln w="127000" cap="sq">
            <a:solidFill>
              <a:srgbClr val="40404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2x Picture of the C-D Prototype"/>
          <p:cNvSpPr txBox="1">
            <a:spLocks noGrp="1"/>
          </p:cNvSpPr>
          <p:nvPr>
            <p:ph type="ctrTitle"/>
          </p:nvPr>
        </p:nvSpPr>
        <p:spPr>
          <a:xfrm>
            <a:off x="527537" y="4756637"/>
            <a:ext cx="11139856" cy="930448"/>
          </a:xfrm>
          <a:prstGeom prst="rect">
            <a:avLst/>
          </a:prstGeom>
        </p:spPr>
        <p:txBody>
          <a:bodyPr/>
          <a:lstStyle>
            <a:lvl1pPr defTabSz="859536">
              <a:defRPr sz="5400">
                <a:solidFill>
                  <a:srgbClr val="FFFFFF"/>
                </a:solidFill>
              </a:defRPr>
            </a:lvl1pPr>
          </a:lstStyle>
          <a:p>
            <a:r>
              <a:t>The Jaguar C-D Prototype </a:t>
            </a:r>
          </a:p>
        </p:txBody>
      </p:sp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79" y="307730"/>
            <a:ext cx="4208039" cy="399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2" y="983489"/>
            <a:ext cx="5455918" cy="264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traight Connector 198"/>
          <p:cNvSpPr/>
          <p:nvPr/>
        </p:nvSpPr>
        <p:spPr>
          <a:xfrm>
            <a:off x="2209800" y="5738691"/>
            <a:ext cx="7772400" cy="1"/>
          </a:xfrm>
          <a:prstGeom prst="line">
            <a:avLst/>
          </a:prstGeom>
          <a:ln w="22225">
            <a:solidFill>
              <a:srgbClr val="D9D9D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13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Title 1"/>
          <p:cNvSpPr txBox="1">
            <a:spLocks noGrp="1"/>
          </p:cNvSpPr>
          <p:nvPr>
            <p:ph type="title"/>
          </p:nvPr>
        </p:nvSpPr>
        <p:spPr>
          <a:xfrm>
            <a:off x="572491" y="238538"/>
            <a:ext cx="11018524" cy="1434418"/>
          </a:xfrm>
          <a:prstGeom prst="rect">
            <a:avLst/>
          </a:prstGeom>
        </p:spPr>
        <p:txBody>
          <a:bodyPr anchor="b"/>
          <a:lstStyle>
            <a:lvl1pPr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Jaguar XK140 </a:t>
            </a:r>
          </a:p>
        </p:txBody>
      </p:sp>
      <p:grpSp>
        <p:nvGrpSpPr>
          <p:cNvPr id="220" name="sketchy line"/>
          <p:cNvGrpSpPr/>
          <p:nvPr/>
        </p:nvGrpSpPr>
        <p:grpSpPr>
          <a:xfrm>
            <a:off x="572330" y="1655804"/>
            <a:ext cx="10972992" cy="59620"/>
            <a:chOff x="0" y="0"/>
            <a:chExt cx="10972991" cy="59618"/>
          </a:xfrm>
        </p:grpSpPr>
        <p:sp>
          <p:nvSpPr>
            <p:cNvPr id="218" name="Shape"/>
            <p:cNvSpPr/>
            <p:nvPr/>
          </p:nvSpPr>
          <p:spPr>
            <a:xfrm>
              <a:off x="0" y="-1"/>
              <a:ext cx="10972992" cy="5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" name="Shape"/>
            <p:cNvSpPr/>
            <p:nvPr/>
          </p:nvSpPr>
          <p:spPr>
            <a:xfrm>
              <a:off x="372" y="5460"/>
              <a:ext cx="10972593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2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72492" y="2071316"/>
            <a:ext cx="6713554" cy="4119172"/>
          </a:xfrm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Manufactured between 1954 and 1957 as XK120 successor  </a:t>
            </a:r>
          </a:p>
          <a:p>
            <a:pPr>
              <a:defRPr sz="1700"/>
            </a:pPr>
            <a:r>
              <a:t>Introduced in late 1954 and sold as a 1955 model</a:t>
            </a:r>
          </a:p>
          <a:p>
            <a:pPr>
              <a:defRPr sz="1700"/>
            </a:pPr>
            <a:r>
              <a:t>Upgrades from the XK120 included:</a:t>
            </a:r>
          </a:p>
          <a:p>
            <a:pPr marL="685800" lvl="1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More interior space for taller drivers by moving engine, firewall and dash forward to give 3 inches more legroom </a:t>
            </a:r>
          </a:p>
          <a:p>
            <a:pPr marL="685800" lvl="1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4-speed Gearbox &amp; Overdrive &amp; Automatic optional 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Improved drum brakes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Rack and pinion steering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Increased suspension travel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Telescopic shock absorbers</a:t>
            </a:r>
            <a:endParaRPr sz="2400"/>
          </a:p>
          <a:p>
            <a:pPr>
              <a:defRPr sz="1700"/>
            </a:pPr>
            <a:r>
              <a:t>Exterior changes from XK120 included more substantial front and rear bumpers with overriders and flashing turn signals</a:t>
            </a:r>
          </a:p>
        </p:txBody>
      </p:sp>
      <p:pic>
        <p:nvPicPr>
          <p:cNvPr id="222" name="Picture 8" descr="Picture 8"/>
          <p:cNvPicPr>
            <a:picLocks noChangeAspect="1"/>
          </p:cNvPicPr>
          <p:nvPr/>
        </p:nvPicPr>
        <p:blipFill>
          <a:blip r:embed="rId2"/>
          <a:srcRect t="4502" b="7143"/>
          <a:stretch>
            <a:fillRect/>
          </a:stretch>
        </p:blipFill>
        <p:spPr>
          <a:xfrm>
            <a:off x="7675657" y="2093976"/>
            <a:ext cx="3940948" cy="4096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11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37" y="2848055"/>
            <a:ext cx="5414965" cy="308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The Jaguar XK-140</a:t>
            </a:r>
          </a:p>
        </p:txBody>
      </p:sp>
      <p:pic>
        <p:nvPicPr>
          <p:cNvPr id="3" name="Picture 2" descr="A picture containing car, transport, old, parked&#10;&#10;Description automatically generated">
            <a:extLst>
              <a:ext uri="{FF2B5EF4-FFF2-40B4-BE49-F238E27FC236}">
                <a16:creationId xmlns:a16="http://schemas.microsoft.com/office/drawing/2014/main" id="{7FD8F9EE-B6E2-440E-AD28-1C676B29A2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/>
          <a:stretch/>
        </p:blipFill>
        <p:spPr>
          <a:xfrm>
            <a:off x="545292" y="2848055"/>
            <a:ext cx="4928071" cy="3086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 7"/>
          <p:cNvSpPr/>
          <p:nvPr/>
        </p:nvSpPr>
        <p:spPr>
          <a:xfrm>
            <a:off x="-1" y="0"/>
            <a:ext cx="608211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2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le 1"/>
          <p:cNvSpPr txBox="1">
            <a:spLocks noGrp="1"/>
          </p:cNvSpPr>
          <p:nvPr>
            <p:ph type="title"/>
          </p:nvPr>
        </p:nvSpPr>
        <p:spPr>
          <a:xfrm>
            <a:off x="640079" y="2053639"/>
            <a:ext cx="3669161" cy="2760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Powering the XK140</a:t>
            </a:r>
          </a:p>
        </p:txBody>
      </p:sp>
      <p:sp>
        <p:nvSpPr>
          <p:cNvPr id="234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129196" y="813683"/>
            <a:ext cx="5306086" cy="5230634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800"/>
              </a:spcBef>
              <a:defRPr sz="2000"/>
            </a:pPr>
            <a:r>
              <a:t>The XK140 retained 3.4 litre double overhead camshaft straight-6  and the XK120 Special Equipment modifications, which raised power by 10 bhp to 190 bhp at 5500 rpm as standard </a:t>
            </a:r>
          </a:p>
          <a:p>
            <a:pPr marL="0">
              <a:spcBef>
                <a:spcPts val="800"/>
              </a:spcBef>
              <a:defRPr sz="2000"/>
            </a:pPr>
            <a:r>
              <a:t>With optional C-Type cylinder-head from the XK120, power rose to  210 bhp  at 5750 rpm</a:t>
            </a:r>
          </a:p>
          <a:p>
            <a:pPr marL="0">
              <a:spcBef>
                <a:spcPts val="800"/>
              </a:spcBef>
              <a:defRPr sz="2000"/>
            </a:pPr>
            <a:r>
              <a:t>Fitted with C-type head, 2in SU- carburetors, heavier torsion bars and twin exhaust pipes, the car was designated XK140 SE in UK and XK140 MC in USA</a:t>
            </a:r>
          </a:p>
          <a:p>
            <a:pPr marL="0">
              <a:spcBef>
                <a:spcPts val="800"/>
              </a:spcBef>
              <a:defRPr sz="2000"/>
            </a:pPr>
            <a:r>
              <a:t>In 1956 the XK140 was the first Jaguar sports car offered with Borg-Warner automatic transmission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traight Connector 20"/>
          <p:cNvSpPr/>
          <p:nvPr/>
        </p:nvSpPr>
        <p:spPr>
          <a:xfrm>
            <a:off x="-2" y="272356"/>
            <a:ext cx="12188828" cy="1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7" name="Rectangle 22"/>
          <p:cNvSpPr/>
          <p:nvPr/>
        </p:nvSpPr>
        <p:spPr>
          <a:xfrm>
            <a:off x="0" y="368596"/>
            <a:ext cx="12192000" cy="1735554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xfrm>
            <a:off x="526071" y="489439"/>
            <a:ext cx="11139858" cy="930448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t>XK140 Engines</a:t>
            </a:r>
          </a:p>
        </p:txBody>
      </p:sp>
      <p:sp>
        <p:nvSpPr>
          <p:cNvPr id="239" name="Straight Connector 24"/>
          <p:cNvSpPr/>
          <p:nvPr/>
        </p:nvSpPr>
        <p:spPr>
          <a:xfrm>
            <a:off x="4724400" y="1479732"/>
            <a:ext cx="2743200" cy="3"/>
          </a:xfrm>
          <a:prstGeom prst="line">
            <a:avLst/>
          </a:prstGeom>
          <a:ln w="19050">
            <a:solidFill>
              <a:srgbClr val="FFFFFF">
                <a:alpha val="7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0" name="Straight Connector 26"/>
          <p:cNvSpPr/>
          <p:nvPr/>
        </p:nvSpPr>
        <p:spPr>
          <a:xfrm>
            <a:off x="-2" y="2201402"/>
            <a:ext cx="12188828" cy="1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41" name="Table 3"/>
          <p:cNvGraphicFramePr/>
          <p:nvPr/>
        </p:nvGraphicFramePr>
        <p:xfrm>
          <a:off x="526072" y="2427540"/>
          <a:ext cx="10902887" cy="3997639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61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09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90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solidFill>
                            <a:srgbClr val="FFFFFF"/>
                          </a:solidFill>
                        </a:rPr>
                        <a:t>Model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Years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Displacement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Configuration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Bore/Stroke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Carburettor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Power</a:t>
                      </a:r>
                    </a:p>
                  </a:txBody>
                  <a:tcPr marL="51625" marR="51625" marT="51625" marB="516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42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   XK 140 3.4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1954-1957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3442 cc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DOHC Straight-6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83 mm x 106 mm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Double SU H6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190 bhp (142 kW; 193 PS) @ 5500 rpm</a:t>
                      </a:r>
                    </a:p>
                  </a:txBody>
                  <a:tcPr marL="51625" marR="51625" marT="51625" marB="516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2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    XK 140 3.4 SE (C-Type Head)("MC" in USA)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1954-1957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3442 cc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DOHC Straight-6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83 mm x 106 mm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Double SU H6</a:t>
                      </a:r>
                    </a:p>
                  </a:txBody>
                  <a:tcPr marL="51625" marR="51625" marT="51625" marB="516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210 bhp (157 kW; 213 PS) @ 5750 rpm</a:t>
                      </a:r>
                    </a:p>
                  </a:txBody>
                  <a:tcPr marL="51625" marR="51625" marT="51625" marB="516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26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4" name="Picture 28" descr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itle 1"/>
          <p:cNvSpPr txBox="1">
            <a:spLocks noGrp="1"/>
          </p:cNvSpPr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Performance Tests of the XK-140</a:t>
            </a:r>
          </a:p>
        </p:txBody>
      </p:sp>
      <p:sp>
        <p:nvSpPr>
          <p:cNvPr id="246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179226" y="3092968"/>
            <a:ext cx="9833548" cy="2693978"/>
          </a:xfrm>
          <a:prstGeom prst="rect">
            <a:avLst/>
          </a:prstGeom>
        </p:spPr>
        <p:txBody>
          <a:bodyPr/>
          <a:lstStyle/>
          <a:p>
            <a:pPr marL="0">
              <a:spcBef>
                <a:spcPts val="800"/>
              </a:spcBef>
              <a:defRPr sz="2000"/>
            </a:pPr>
            <a:r>
              <a:t>A stock XK-140 SE could achieve a top speed of 120–125 mph </a:t>
            </a:r>
          </a:p>
          <a:p>
            <a:pPr marL="0">
              <a:spcBef>
                <a:spcPts val="800"/>
              </a:spcBef>
              <a:defRPr sz="2000" i="1"/>
            </a:pPr>
            <a:r>
              <a:t>Road &amp; Track</a:t>
            </a:r>
            <a:r>
              <a:rPr i="0"/>
              <a:t>'s XK-140 MC test June 1955 recorded best two-way average of 120.3 mph</a:t>
            </a:r>
          </a:p>
          <a:p>
            <a:pPr marL="0">
              <a:spcBef>
                <a:spcPts val="800"/>
              </a:spcBef>
              <a:defRPr sz="2000"/>
            </a:pPr>
            <a:r>
              <a:t>Acceleration 0–60 mph between 8.4 and 9.1 secs </a:t>
            </a:r>
          </a:p>
          <a:p>
            <a:pPr marL="0">
              <a:spcBef>
                <a:spcPts val="800"/>
              </a:spcBef>
              <a:defRPr sz="2000"/>
            </a:pPr>
            <a:r>
              <a:t>Only the </a:t>
            </a:r>
            <a:r>
              <a:rPr i="1"/>
              <a:t>R&amp;T</a:t>
            </a:r>
            <a:r>
              <a:t> test tried 0–100 mph , which took 26.5 secs </a:t>
            </a:r>
          </a:p>
          <a:p>
            <a:pPr marL="0">
              <a:spcBef>
                <a:spcPts val="800"/>
              </a:spcBef>
              <a:defRPr sz="2000"/>
            </a:pPr>
            <a:r>
              <a:t>The standing 1/4 mile took  16.6 secs and 82 mph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7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Freeform 45"/>
          <p:cNvSpPr/>
          <p:nvPr/>
        </p:nvSpPr>
        <p:spPr>
          <a:xfrm>
            <a:off x="409710" y="1022350"/>
            <a:ext cx="709613" cy="209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5641"/>
                </a:lnTo>
                <a:lnTo>
                  <a:pt x="0" y="0"/>
                </a:lnTo>
                <a:lnTo>
                  <a:pt x="21600" y="5959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Freeform 46"/>
          <p:cNvSpPr/>
          <p:nvPr/>
        </p:nvSpPr>
        <p:spPr>
          <a:xfrm>
            <a:off x="409710" y="837744"/>
            <a:ext cx="403227" cy="1705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224"/>
                </a:moveTo>
                <a:lnTo>
                  <a:pt x="0" y="21600"/>
                </a:lnTo>
                <a:lnTo>
                  <a:pt x="0" y="2318"/>
                </a:lnTo>
                <a:lnTo>
                  <a:pt x="21600" y="0"/>
                </a:lnTo>
                <a:lnTo>
                  <a:pt x="21600" y="19224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1" name="Freeform 47"/>
          <p:cNvSpPr/>
          <p:nvPr/>
        </p:nvSpPr>
        <p:spPr>
          <a:xfrm>
            <a:off x="644660" y="640894"/>
            <a:ext cx="168277" cy="171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487"/>
                </a:lnTo>
                <a:lnTo>
                  <a:pt x="0" y="0"/>
                </a:lnTo>
                <a:lnTo>
                  <a:pt x="21600" y="213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Freeform 44"/>
          <p:cNvSpPr/>
          <p:nvPr/>
        </p:nvSpPr>
        <p:spPr>
          <a:xfrm>
            <a:off x="11223203" y="635715"/>
            <a:ext cx="328614" cy="1742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138"/>
                </a:moveTo>
                <a:lnTo>
                  <a:pt x="0" y="21600"/>
                </a:lnTo>
                <a:lnTo>
                  <a:pt x="0" y="2462"/>
                </a:lnTo>
                <a:lnTo>
                  <a:pt x="21600" y="0"/>
                </a:lnTo>
                <a:lnTo>
                  <a:pt x="21600" y="19138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3" name="Rectangle 17"/>
          <p:cNvSpPr/>
          <p:nvPr/>
        </p:nvSpPr>
        <p:spPr>
          <a:xfrm>
            <a:off x="644055" y="635715"/>
            <a:ext cx="10907863" cy="154145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4" name="Title 1"/>
          <p:cNvSpPr txBox="1">
            <a:spLocks noGrp="1"/>
          </p:cNvSpPr>
          <p:nvPr>
            <p:ph type="title"/>
          </p:nvPr>
        </p:nvSpPr>
        <p:spPr>
          <a:xfrm>
            <a:off x="958504" y="800391"/>
            <a:ext cx="10264700" cy="121210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The Jaguar XK150</a:t>
            </a:r>
          </a:p>
        </p:txBody>
      </p:sp>
      <p:sp>
        <p:nvSpPr>
          <p:cNvPr id="25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367622" y="2490435"/>
            <a:ext cx="9708998" cy="3567175"/>
          </a:xfrm>
          <a:prstGeom prst="rect">
            <a:avLst/>
          </a:prstGeom>
        </p:spPr>
        <p:txBody>
          <a:bodyPr anchor="ctr"/>
          <a:lstStyle/>
          <a:p>
            <a:pPr marL="208025" indent="-208025" defTabSz="832103">
              <a:spcBef>
                <a:spcPts val="900"/>
              </a:spcBef>
              <a:defRPr sz="2100"/>
            </a:pPr>
            <a:r>
              <a:t>XK150 was produced  1957 to  1961 as XK140 successor .</a:t>
            </a:r>
          </a:p>
          <a:p>
            <a:pPr marL="208025" indent="-208025" defTabSz="832103">
              <a:spcBef>
                <a:spcPts val="900"/>
              </a:spcBef>
              <a:defRPr sz="2100"/>
            </a:pPr>
            <a:r>
              <a:t>PRODUCTION: 6,645 had 3,4 L &amp;  1284 had 3.8L (1492 Automatic G-box) </a:t>
            </a:r>
          </a:p>
          <a:p>
            <a:pPr marL="0" indent="-208025" defTabSz="832103">
              <a:spcBef>
                <a:spcPts val="500"/>
              </a:spcBef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Initially available as fixed head coupé (FHC) and drophead coupé (DHC)</a:t>
            </a:r>
          </a:p>
          <a:p>
            <a:pPr marL="0" indent="-208025" defTabSz="832103">
              <a:spcBef>
                <a:spcPts val="500"/>
              </a:spcBef>
              <a:defRPr sz="2100"/>
            </a:pPr>
            <a:r>
              <a:t> XK 150-S Roadster launched in 1958 . </a:t>
            </a:r>
          </a:p>
          <a:p>
            <a:pPr marL="0" indent="-208025" defTabSz="832103">
              <a:spcBef>
                <a:spcPts val="500"/>
              </a:spcBef>
              <a:defRPr sz="2100"/>
            </a:pPr>
            <a:r>
              <a:t> PRODUCTION: 1,911 had 3.4 L &amp; 275 had 3,8L (all 4-speed with Overdrive) . </a:t>
            </a:r>
          </a:p>
          <a:p>
            <a:pPr marL="0" indent="-208025" defTabSz="832103">
              <a:spcBef>
                <a:spcPts val="500"/>
              </a:spcBef>
              <a:defRPr sz="2100"/>
            </a:pPr>
            <a:r>
              <a:t>Minimal rear seats fitted in the coupés </a:t>
            </a:r>
          </a:p>
          <a:p>
            <a:pPr marL="0" indent="-208025" defTabSz="832103">
              <a:spcBef>
                <a:spcPts val="500"/>
              </a:spcBef>
              <a:defRPr sz="2100"/>
            </a:pPr>
            <a:r>
              <a:t>Windshield semi-wrapround :  first time with wind-up windows 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>
            <a:spLocks noGrp="1"/>
          </p:cNvSpPr>
          <p:nvPr>
            <p:ph type="title"/>
          </p:nvPr>
        </p:nvSpPr>
        <p:spPr>
          <a:xfrm>
            <a:off x="714754" y="321209"/>
            <a:ext cx="10762492" cy="120701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The Jaguar XK-150</a:t>
            </a:r>
          </a:p>
        </p:txBody>
      </p:sp>
      <p:pic>
        <p:nvPicPr>
          <p:cNvPr id="258" name="Picture 6" descr="Picture 6"/>
          <p:cNvPicPr>
            <a:picLocks noChangeAspect="1"/>
          </p:cNvPicPr>
          <p:nvPr/>
        </p:nvPicPr>
        <p:blipFill>
          <a:blip r:embed="rId2"/>
          <a:srcRect t="215" b="7280"/>
          <a:stretch>
            <a:fillRect/>
          </a:stretch>
        </p:blipFill>
        <p:spPr>
          <a:xfrm>
            <a:off x="609600" y="2423679"/>
            <a:ext cx="5211977" cy="385695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traight Connector 13"/>
          <p:cNvSpPr/>
          <p:nvPr/>
        </p:nvSpPr>
        <p:spPr>
          <a:xfrm flipH="1">
            <a:off x="6095998" y="3354774"/>
            <a:ext cx="2" cy="2120902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0" name="Picture 8" descr="Picture 8"/>
          <p:cNvPicPr>
            <a:picLocks noChangeAspect="1"/>
          </p:cNvPicPr>
          <p:nvPr/>
        </p:nvPicPr>
        <p:blipFill>
          <a:blip r:embed="rId3"/>
          <a:srcRect l="9812" b="1"/>
          <a:stretch>
            <a:fillRect/>
          </a:stretch>
        </p:blipFill>
        <p:spPr>
          <a:xfrm>
            <a:off x="6370320" y="2423040"/>
            <a:ext cx="5212082" cy="3857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3" animBg="1" advAuto="0"/>
      <p:bldP spid="258" grpId="2" animBg="1" advAuto="0"/>
      <p:bldP spid="26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9"/>
          <p:cNvSpPr/>
          <p:nvPr/>
        </p:nvSpPr>
        <p:spPr>
          <a:xfrm>
            <a:off x="3046" y="0"/>
            <a:ext cx="12188956" cy="68580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Rectangle 11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00000">
              <a:alpha val="529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5" name="Group 13"/>
          <p:cNvGrpSpPr/>
          <p:nvPr/>
        </p:nvGrpSpPr>
        <p:grpSpPr>
          <a:xfrm>
            <a:off x="-1" y="2075419"/>
            <a:ext cx="12396072" cy="4440646"/>
            <a:chOff x="0" y="0"/>
            <a:chExt cx="12396070" cy="4440644"/>
          </a:xfrm>
        </p:grpSpPr>
        <p:sp>
          <p:nvSpPr>
            <p:cNvPr id="119" name="Oval 14"/>
            <p:cNvSpPr/>
            <p:nvPr/>
          </p:nvSpPr>
          <p:spPr>
            <a:xfrm rot="4500000">
              <a:off x="7942190" y="432150"/>
              <a:ext cx="3563875" cy="3563875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15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" name="Oval 15"/>
            <p:cNvSpPr/>
            <p:nvPr/>
          </p:nvSpPr>
          <p:spPr>
            <a:xfrm rot="16200000">
              <a:off x="10435065" y="1973509"/>
              <a:ext cx="1381611" cy="1381611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2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Oval 16"/>
            <p:cNvSpPr/>
            <p:nvPr/>
          </p:nvSpPr>
          <p:spPr>
            <a:xfrm rot="16200000">
              <a:off x="-1" y="0"/>
              <a:ext cx="3144367" cy="3144367"/>
            </a:xfrm>
            <a:prstGeom prst="ellipse">
              <a:avLst/>
            </a:prstGeom>
            <a:gradFill flip="none" rotWithShape="1">
              <a:gsLst>
                <a:gs pos="0">
                  <a:srgbClr val="333F50">
                    <a:alpha val="20000"/>
                  </a:srgbClr>
                </a:gs>
                <a:gs pos="100000">
                  <a:srgbClr val="222A35">
                    <a:alpha val="1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" name="Oval 17"/>
            <p:cNvSpPr/>
            <p:nvPr/>
          </p:nvSpPr>
          <p:spPr>
            <a:xfrm rot="12600000">
              <a:off x="10150844" y="2195419"/>
              <a:ext cx="1897889" cy="1897889"/>
            </a:xfrm>
            <a:prstGeom prst="ellipse">
              <a:avLst/>
            </a:prstGeom>
            <a:gradFill flip="none" rotWithShape="1">
              <a:gsLst>
                <a:gs pos="0">
                  <a:srgbClr val="333F50">
                    <a:alpha val="10000"/>
                  </a:srgbClr>
                </a:gs>
                <a:gs pos="100000">
                  <a:srgbClr val="333F50">
                    <a:alpha val="2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" name="Oval 18"/>
            <p:cNvSpPr/>
            <p:nvPr/>
          </p:nvSpPr>
          <p:spPr>
            <a:xfrm rot="4500000">
              <a:off x="2046778" y="965072"/>
              <a:ext cx="2579325" cy="2579325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2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" name="Oval 19"/>
            <p:cNvSpPr/>
            <p:nvPr/>
          </p:nvSpPr>
          <p:spPr>
            <a:xfrm rot="4500000">
              <a:off x="2224638" y="1118555"/>
              <a:ext cx="2243197" cy="2243196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10000"/>
                </a:srgbClr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6" name="Rectangle 21"/>
          <p:cNvSpPr/>
          <p:nvPr/>
        </p:nvSpPr>
        <p:spPr>
          <a:xfrm rot="16200000">
            <a:off x="10438145" y="1042603"/>
            <a:ext cx="2796463" cy="711254"/>
          </a:xfrm>
          <a:prstGeom prst="rect">
            <a:avLst/>
          </a:prstGeom>
          <a:gradFill>
            <a:gsLst>
              <a:gs pos="0">
                <a:srgbClr val="ADB9CA">
                  <a:alpha val="0"/>
                </a:srgbClr>
              </a:gs>
              <a:gs pos="100000">
                <a:srgbClr val="333F50">
                  <a:alpha val="10000"/>
                </a:srgbClr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31" name="Group 23"/>
          <p:cNvGrpSpPr/>
          <p:nvPr/>
        </p:nvGrpSpPr>
        <p:grpSpPr>
          <a:xfrm>
            <a:off x="11259539" y="317576"/>
            <a:ext cx="548643" cy="549009"/>
            <a:chOff x="0" y="0"/>
            <a:chExt cx="548641" cy="549008"/>
          </a:xfrm>
        </p:grpSpPr>
        <p:sp>
          <p:nvSpPr>
            <p:cNvPr id="127" name="Straight Connector 24"/>
            <p:cNvSpPr/>
            <p:nvPr/>
          </p:nvSpPr>
          <p:spPr>
            <a:xfrm>
              <a:off x="0" y="-1"/>
              <a:ext cx="548643" cy="1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Straight Connector 25"/>
            <p:cNvSpPr/>
            <p:nvPr/>
          </p:nvSpPr>
          <p:spPr>
            <a:xfrm>
              <a:off x="0" y="183001"/>
              <a:ext cx="548643" cy="2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Straight Connector 26"/>
            <p:cNvSpPr/>
            <p:nvPr/>
          </p:nvSpPr>
          <p:spPr>
            <a:xfrm>
              <a:off x="0" y="366003"/>
              <a:ext cx="548643" cy="2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Straight Connector 27"/>
            <p:cNvSpPr/>
            <p:nvPr/>
          </p:nvSpPr>
          <p:spPr>
            <a:xfrm>
              <a:off x="0" y="549007"/>
              <a:ext cx="548643" cy="1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6" name="Group 29"/>
          <p:cNvGrpSpPr/>
          <p:nvPr/>
        </p:nvGrpSpPr>
        <p:grpSpPr>
          <a:xfrm>
            <a:off x="11259539" y="317576"/>
            <a:ext cx="548643" cy="549009"/>
            <a:chOff x="0" y="0"/>
            <a:chExt cx="548641" cy="549008"/>
          </a:xfrm>
        </p:grpSpPr>
        <p:sp>
          <p:nvSpPr>
            <p:cNvPr id="132" name="Straight Connector 30"/>
            <p:cNvSpPr/>
            <p:nvPr/>
          </p:nvSpPr>
          <p:spPr>
            <a:xfrm>
              <a:off x="0" y="-1"/>
              <a:ext cx="548643" cy="1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Straight Connector 31"/>
            <p:cNvSpPr/>
            <p:nvPr/>
          </p:nvSpPr>
          <p:spPr>
            <a:xfrm>
              <a:off x="0" y="183001"/>
              <a:ext cx="548643" cy="2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Straight Connector 32"/>
            <p:cNvSpPr/>
            <p:nvPr/>
          </p:nvSpPr>
          <p:spPr>
            <a:xfrm>
              <a:off x="0" y="366003"/>
              <a:ext cx="548643" cy="2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Straight Connector 33"/>
            <p:cNvSpPr/>
            <p:nvPr/>
          </p:nvSpPr>
          <p:spPr>
            <a:xfrm>
              <a:off x="0" y="549007"/>
              <a:ext cx="548643" cy="1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7" name="Rectangle 35"/>
          <p:cNvSpPr/>
          <p:nvPr/>
        </p:nvSpPr>
        <p:spPr>
          <a:xfrm rot="10800000">
            <a:off x="-2" y="6140784"/>
            <a:ext cx="6095999" cy="711254"/>
          </a:xfrm>
          <a:prstGeom prst="rect">
            <a:avLst/>
          </a:prstGeom>
          <a:gradFill>
            <a:gsLst>
              <a:gs pos="10000">
                <a:srgbClr val="222A35">
                  <a:alpha val="10000"/>
                </a:srgbClr>
              </a:gs>
              <a:gs pos="100000">
                <a:srgbClr val="8497B0">
                  <a:alpha val="0"/>
                </a:srgbClr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2" name="Group 37"/>
          <p:cNvGrpSpPr/>
          <p:nvPr/>
        </p:nvGrpSpPr>
        <p:grpSpPr>
          <a:xfrm>
            <a:off x="985412" y="5572760"/>
            <a:ext cx="549010" cy="1285878"/>
            <a:chOff x="0" y="0"/>
            <a:chExt cx="549009" cy="1285876"/>
          </a:xfrm>
        </p:grpSpPr>
        <p:sp>
          <p:nvSpPr>
            <p:cNvPr id="138" name="Straight Connector 38"/>
            <p:cNvSpPr/>
            <p:nvPr/>
          </p:nvSpPr>
          <p:spPr>
            <a:xfrm flipH="1">
              <a:off x="549008" y="-1"/>
              <a:ext cx="1" cy="1285878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Straight Connector 39"/>
            <p:cNvSpPr/>
            <p:nvPr/>
          </p:nvSpPr>
          <p:spPr>
            <a:xfrm flipH="1">
              <a:off x="366005" y="-1"/>
              <a:ext cx="2" cy="1285878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Straight Connector 40"/>
            <p:cNvSpPr/>
            <p:nvPr/>
          </p:nvSpPr>
          <p:spPr>
            <a:xfrm flipH="1">
              <a:off x="183002" y="-1"/>
              <a:ext cx="2" cy="1285878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Straight Connector 41"/>
            <p:cNvSpPr/>
            <p:nvPr/>
          </p:nvSpPr>
          <p:spPr>
            <a:xfrm flipH="1">
              <a:off x="-1" y="-1"/>
              <a:ext cx="3" cy="1285878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629638" y="4038036"/>
            <a:ext cx="5107370" cy="2087425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The Timeline</a:t>
            </a:r>
          </a:p>
        </p:txBody>
      </p:sp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58" y="1301634"/>
            <a:ext cx="10843067" cy="18975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" name="Group 43"/>
          <p:cNvGrpSpPr/>
          <p:nvPr/>
        </p:nvGrpSpPr>
        <p:grpSpPr>
          <a:xfrm>
            <a:off x="412341" y="840021"/>
            <a:ext cx="429772" cy="304802"/>
            <a:chOff x="0" y="0"/>
            <a:chExt cx="429771" cy="304800"/>
          </a:xfrm>
        </p:grpSpPr>
        <p:sp>
          <p:nvSpPr>
            <p:cNvPr id="145" name="Straight Connector 44"/>
            <p:cNvSpPr/>
            <p:nvPr/>
          </p:nvSpPr>
          <p:spPr>
            <a:xfrm>
              <a:off x="-1" y="304800"/>
              <a:ext cx="429772" cy="1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6" name="Straight Connector 45"/>
            <p:cNvSpPr/>
            <p:nvPr/>
          </p:nvSpPr>
          <p:spPr>
            <a:xfrm>
              <a:off x="-1" y="203200"/>
              <a:ext cx="429772" cy="1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7" name="Straight Connector 46"/>
            <p:cNvSpPr/>
            <p:nvPr/>
          </p:nvSpPr>
          <p:spPr>
            <a:xfrm>
              <a:off x="-1" y="101600"/>
              <a:ext cx="429772" cy="1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8" name="Straight Connector 47"/>
            <p:cNvSpPr/>
            <p:nvPr/>
          </p:nvSpPr>
          <p:spPr>
            <a:xfrm>
              <a:off x="-1" y="0"/>
              <a:ext cx="429772" cy="1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0" name="Rectangle 2"/>
          <p:cNvSpPr/>
          <p:nvPr/>
        </p:nvSpPr>
        <p:spPr>
          <a:xfrm>
            <a:off x="4528456" y="1846215"/>
            <a:ext cx="5747659" cy="180100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Rectangle 3"/>
          <p:cNvSpPr/>
          <p:nvPr/>
        </p:nvSpPr>
        <p:spPr>
          <a:xfrm>
            <a:off x="5172890" y="2750647"/>
            <a:ext cx="3814358" cy="259725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16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6" name="Group 18"/>
          <p:cNvGrpSpPr/>
          <p:nvPr/>
        </p:nvGrpSpPr>
        <p:grpSpPr>
          <a:xfrm>
            <a:off x="534368" y="563917"/>
            <a:ext cx="4119933" cy="5978617"/>
            <a:chOff x="0" y="0"/>
            <a:chExt cx="4119932" cy="5978616"/>
          </a:xfrm>
        </p:grpSpPr>
        <p:sp>
          <p:nvSpPr>
            <p:cNvPr id="263" name="Freeform 6"/>
            <p:cNvSpPr/>
            <p:nvPr/>
          </p:nvSpPr>
          <p:spPr>
            <a:xfrm flipH="1">
              <a:off x="0" y="267649"/>
              <a:ext cx="680482" cy="571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835"/>
                  </a:lnTo>
                  <a:lnTo>
                    <a:pt x="0" y="0"/>
                  </a:lnTo>
                  <a:lnTo>
                    <a:pt x="21600" y="176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Freeform 7"/>
            <p:cNvSpPr/>
            <p:nvPr/>
          </p:nvSpPr>
          <p:spPr>
            <a:xfrm flipH="1">
              <a:off x="276069" y="-1"/>
              <a:ext cx="405043" cy="5521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574"/>
                  </a:moveTo>
                  <a:lnTo>
                    <a:pt x="0" y="21600"/>
                  </a:lnTo>
                  <a:lnTo>
                    <a:pt x="0" y="1017"/>
                  </a:lnTo>
                  <a:lnTo>
                    <a:pt x="21600" y="0"/>
                  </a:lnTo>
                  <a:lnTo>
                    <a:pt x="21600" y="20574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65" name="Rectangle 8"/>
            <p:cNvSpPr/>
            <p:nvPr/>
          </p:nvSpPr>
          <p:spPr>
            <a:xfrm flipH="1">
              <a:off x="280729" y="913"/>
              <a:ext cx="3839204" cy="525165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7" name="Title 1"/>
          <p:cNvSpPr txBox="1">
            <a:spLocks noGrp="1"/>
          </p:cNvSpPr>
          <p:nvPr>
            <p:ph type="title"/>
          </p:nvPr>
        </p:nvSpPr>
        <p:spPr>
          <a:xfrm>
            <a:off x="1098468" y="885649"/>
            <a:ext cx="3229805" cy="46246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The Jaguar XK150 Engine</a:t>
            </a:r>
          </a:p>
        </p:txBody>
      </p:sp>
      <p:sp>
        <p:nvSpPr>
          <p:cNvPr id="26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978708" y="885649"/>
            <a:ext cx="6525222" cy="4992639"/>
          </a:xfrm>
          <a:prstGeom prst="rect">
            <a:avLst/>
          </a:prstGeom>
        </p:spPr>
        <p:txBody>
          <a:bodyPr anchor="ctr"/>
          <a:lstStyle/>
          <a:p>
            <a:pPr marL="0">
              <a:lnSpc>
                <a:spcPct val="81000"/>
              </a:lnSpc>
              <a:spcBef>
                <a:spcPts val="600"/>
              </a:spcBef>
              <a:defRPr sz="1800"/>
            </a:pPr>
            <a:r>
              <a:t>Initial XK150 performance issues were corrected by Spring 1958 with  introduction of Special Equipment  SE engine and importantly standard 4-wheel disc brakes. The engine had: </a:t>
            </a:r>
            <a:endParaRPr sz="2500"/>
          </a:p>
          <a:p>
            <a:pPr marL="514350" lvl="1" indent="-285750">
              <a:lnSpc>
                <a:spcPct val="81000"/>
              </a:lnSpc>
              <a:spcBef>
                <a:spcPts val="600"/>
              </a:spcBef>
              <a:buFont typeface="Calibri"/>
              <a:buChar char="➢"/>
              <a:defRPr sz="1700"/>
            </a:pPr>
            <a:r>
              <a:t>Two 1.75-inch SU-HD6 carburettors</a:t>
            </a:r>
            <a:endParaRPr sz="1900"/>
          </a:p>
          <a:p>
            <a:pPr marL="514350" lvl="1" indent="-285750">
              <a:lnSpc>
                <a:spcPct val="81000"/>
              </a:lnSpc>
              <a:spcBef>
                <a:spcPts val="600"/>
              </a:spcBef>
              <a:buFont typeface="Calibri"/>
              <a:buChar char="➢"/>
              <a:defRPr sz="1700"/>
            </a:pPr>
            <a:r>
              <a:t>A B-type cylinder head with larger exhaust valves</a:t>
            </a:r>
            <a:endParaRPr sz="2200"/>
          </a:p>
          <a:p>
            <a:pPr marL="514350" lvl="1" indent="-285750">
              <a:lnSpc>
                <a:spcPct val="81000"/>
              </a:lnSpc>
              <a:spcBef>
                <a:spcPts val="600"/>
              </a:spcBef>
              <a:buFont typeface="Calibri"/>
              <a:buChar char="➢"/>
              <a:defRPr sz="1700"/>
            </a:pPr>
            <a:r>
              <a:t> Improved performance with 210 bhp at 5500 rpm</a:t>
            </a:r>
            <a:endParaRPr sz="2200"/>
          </a:p>
          <a:p>
            <a:pPr>
              <a:lnSpc>
                <a:spcPct val="81000"/>
              </a:lnSpc>
              <a:spcBef>
                <a:spcPts val="600"/>
              </a:spcBef>
              <a:defRPr sz="1800"/>
            </a:pPr>
            <a:r>
              <a:t> XK 150-S had three 2-inch SU -HD8 carburetors and a straight-port cylinder head, boosting power to 250 bhp</a:t>
            </a:r>
            <a:endParaRPr sz="2000"/>
          </a:p>
          <a:p>
            <a:pPr marL="25400" indent="-254000">
              <a:lnSpc>
                <a:spcPct val="81000"/>
              </a:lnSpc>
              <a:spcBef>
                <a:spcPts val="600"/>
              </a:spcBef>
              <a:defRPr sz="2000"/>
            </a:pPr>
            <a:r>
              <a:t>   From </a:t>
            </a:r>
            <a:r>
              <a:rPr sz="1800"/>
              <a:t>1960 the 220 bhp 3.8 L engine from the luxury Mark IX Sedan was used to produce 265 bhp in S models </a:t>
            </a:r>
          </a:p>
          <a:p>
            <a:pPr marL="0">
              <a:lnSpc>
                <a:spcPct val="81000"/>
              </a:lnSpc>
              <a:spcBef>
                <a:spcPts val="600"/>
              </a:spcBef>
              <a:defRPr sz="1800"/>
            </a:pPr>
            <a:r>
              <a:t>   Max Speed 135 mph (217 km/h) :  0–60 mph in 7.0 secs : Fuel economy 18mpg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XK150 Engines</a:t>
            </a:r>
          </a:p>
        </p:txBody>
      </p:sp>
      <p:graphicFrame>
        <p:nvGraphicFramePr>
          <p:cNvPr id="271" name="Table 3"/>
          <p:cNvGraphicFramePr/>
          <p:nvPr/>
        </p:nvGraphicFramePr>
        <p:xfrm>
          <a:off x="838199" y="2791871"/>
          <a:ext cx="10515603" cy="241884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0599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000"/>
                      </a:pPr>
                      <a:r>
                        <a:t>XK 150 ENGINES </a:t>
                      </a:r>
                      <a:r>
                        <a:rPr sz="800" u="sng" baseline="3000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/>
                        </a:rPr>
                        <a:t>[10]</a:t>
                      </a:r>
                      <a:r>
                        <a:rPr sz="800" u="sng" baseline="3000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/>
                        </a:rPr>
                        <a:t>[11]</a:t>
                      </a:r>
                    </a:p>
                  </a:txBody>
                  <a:tcPr marL="30480" marR="30480" marT="30480" marB="3048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Model</a:t>
                      </a:r>
                    </a:p>
                  </a:txBody>
                  <a:tcPr marL="30480" marR="30480" marT="30480" marB="3048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Years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Displacement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Configuration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Bore/Stroke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Carburettor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Power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XK 150 3.4</a:t>
                      </a:r>
                    </a:p>
                  </a:txBody>
                  <a:tcPr marL="30480" marR="30480" marT="30480" marB="3048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1957–1960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3442cc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83 mm x 106 mm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Double SU HD6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190 bhp (142 kW; 193 PS) @ 5500 rpm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XK 150 3.4 SE</a:t>
                      </a:r>
                    </a:p>
                  </a:txBody>
                  <a:tcPr marL="30480" marR="30480" marT="30480" marB="3048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1957–1960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3442cc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83 mm x 106 mm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Double SU HD6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210 bhp (157 kW; 213 PS) @ 5500 rpm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XK 150 3.4 S</a:t>
                      </a:r>
                    </a:p>
                  </a:txBody>
                  <a:tcPr marL="30480" marR="30480" marT="30480" marB="3048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1958–1960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3442 cc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83 mm x 106 mm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Triple SU HD8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250 bhp (186 kW; 253 PS) @ 5500 rpm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XK 150 3.8 SE</a:t>
                      </a:r>
                    </a:p>
                  </a:txBody>
                  <a:tcPr marL="30480" marR="30480" marT="30480" marB="3048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1959–1960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3781 cc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87 mm x 106 mm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Double SU HD6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220 bhp (164 kW; 223 PS) @ 5500 rpm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XK 150 3.8 S</a:t>
                      </a:r>
                    </a:p>
                  </a:txBody>
                  <a:tcPr marL="30480" marR="30480" marT="30480" marB="3048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1959–1960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3781 cc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87 mm x 106 mm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Triple SU HD8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265 bhp (198 kW; 269 PS) @ 5500 rpm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Rectangle 10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Rectangle 12"/>
          <p:cNvSpPr/>
          <p:nvPr/>
        </p:nvSpPr>
        <p:spPr>
          <a:xfrm rot="5400000" flipH="1">
            <a:off x="-1410084" y="1410080"/>
            <a:ext cx="6858001" cy="4037839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Rectangle 14"/>
          <p:cNvSpPr/>
          <p:nvPr/>
        </p:nvSpPr>
        <p:spPr>
          <a:xfrm rot="5400000" flipH="1">
            <a:off x="-1410085" y="1420219"/>
            <a:ext cx="6858001" cy="40378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Rectangle 16"/>
          <p:cNvSpPr/>
          <p:nvPr/>
        </p:nvSpPr>
        <p:spPr>
          <a:xfrm rot="5400000" flipH="1">
            <a:off x="767922" y="3588084"/>
            <a:ext cx="2501981" cy="403784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Freeform: Shape 18"/>
          <p:cNvSpPr/>
          <p:nvPr/>
        </p:nvSpPr>
        <p:spPr>
          <a:xfrm rot="20635413">
            <a:off x="-501737" y="969716"/>
            <a:ext cx="3900357" cy="417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70" y="486"/>
                </a:moveTo>
                <a:cubicBezTo>
                  <a:pt x="18180" y="1853"/>
                  <a:pt x="21600" y="5954"/>
                  <a:pt x="21600" y="10800"/>
                </a:cubicBezTo>
                <a:cubicBezTo>
                  <a:pt x="21600" y="16765"/>
                  <a:pt x="16419" y="21600"/>
                  <a:pt x="10029" y="21600"/>
                </a:cubicBezTo>
                <a:cubicBezTo>
                  <a:pt x="6034" y="21600"/>
                  <a:pt x="2513" y="19711"/>
                  <a:pt x="433" y="16838"/>
                </a:cubicBezTo>
                <a:lnTo>
                  <a:pt x="0" y="16173"/>
                </a:lnTo>
                <a:lnTo>
                  <a:pt x="4604" y="1263"/>
                </a:lnTo>
                <a:lnTo>
                  <a:pt x="5524" y="849"/>
                </a:lnTo>
                <a:cubicBezTo>
                  <a:pt x="6909" y="302"/>
                  <a:pt x="8431" y="0"/>
                  <a:pt x="10029" y="0"/>
                </a:cubicBezTo>
                <a:cubicBezTo>
                  <a:pt x="11227" y="0"/>
                  <a:pt x="12383" y="170"/>
                  <a:pt x="13470" y="486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" name="Rectangle 20"/>
          <p:cNvSpPr/>
          <p:nvPr/>
        </p:nvSpPr>
        <p:spPr>
          <a:xfrm rot="5400000" flipH="1">
            <a:off x="-1410093" y="1399942"/>
            <a:ext cx="6858004" cy="403783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FAADC">
                  <a:alpha val="11000"/>
                </a:srgbClr>
              </a:gs>
            </a:gsLst>
            <a:lin ang="71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Title 1"/>
          <p:cNvSpPr txBox="1">
            <a:spLocks noGrp="1"/>
          </p:cNvSpPr>
          <p:nvPr>
            <p:ph type="title"/>
          </p:nvPr>
        </p:nvSpPr>
        <p:spPr>
          <a:xfrm>
            <a:off x="466720" y="586854"/>
            <a:ext cx="3201369" cy="3387500"/>
          </a:xfrm>
          <a:prstGeom prst="rect">
            <a:avLst/>
          </a:prstGeom>
        </p:spPr>
        <p:txBody>
          <a:bodyPr anchor="b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r>
              <a:t>Performance</a:t>
            </a:r>
          </a:p>
        </p:txBody>
      </p:sp>
      <p:sp>
        <p:nvSpPr>
          <p:cNvPr id="28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810259" y="649478"/>
            <a:ext cx="6555349" cy="5546051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600"/>
              </a:spcBef>
              <a:buSzTx/>
              <a:buNone/>
              <a:defRPr sz="2000"/>
            </a:pPr>
            <a:r>
              <a:t>A 250 bhp 3.4 litre XK150S fixed-head coupé with limited-slip differential was tested by </a:t>
            </a:r>
            <a:r>
              <a:rPr i="1"/>
              <a:t>The Motor</a:t>
            </a:r>
            <a:r>
              <a:t> in 1959:</a:t>
            </a:r>
          </a:p>
          <a:p>
            <a:pPr marL="514350" lvl="1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Top speed 132 mph </a:t>
            </a:r>
            <a:endParaRPr sz="2400"/>
          </a:p>
          <a:p>
            <a:pPr marL="514350" lvl="1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Acceleration: 0–60 mph in 7.8 secs </a:t>
            </a:r>
            <a:endParaRPr sz="2400"/>
          </a:p>
          <a:p>
            <a:pPr marL="514350" lvl="1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Fuel consumption: 18.3 mpg </a:t>
            </a:r>
            <a:endParaRPr sz="2400"/>
          </a:p>
          <a:p>
            <a:pPr marL="514350" lvl="1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Cost: £2110 including taxes of £62 </a:t>
            </a:r>
            <a:endParaRPr sz="2400"/>
          </a:p>
          <a:p>
            <a:pPr marL="0">
              <a:spcBef>
                <a:spcPts val="600"/>
              </a:spcBef>
              <a:defRPr sz="2400"/>
            </a:pPr>
            <a:endParaRPr sz="2400"/>
          </a:p>
          <a:p>
            <a:pPr marL="0">
              <a:spcBef>
                <a:spcPts val="600"/>
              </a:spcBef>
              <a:defRPr sz="2400"/>
            </a:pPr>
            <a:endParaRPr sz="2400"/>
          </a:p>
          <a:p>
            <a:pPr marL="0" indent="0" algn="ctr">
              <a:spcBef>
                <a:spcPts val="600"/>
              </a:spcBef>
              <a:buSzTx/>
              <a:buNone/>
              <a:defRPr sz="2000" b="1" i="1"/>
            </a:pPr>
            <a:r>
              <a:t>At the time, it was the fastest closed car the UK magazine had ever subjected to a  road test.</a:t>
            </a:r>
          </a:p>
        </p:txBody>
      </p:sp>
      <p:sp>
        <p:nvSpPr>
          <p:cNvPr id="282" name="Arrow: Down 3"/>
          <p:cNvSpPr/>
          <p:nvPr/>
        </p:nvSpPr>
        <p:spPr>
          <a:xfrm>
            <a:off x="6893855" y="3712185"/>
            <a:ext cx="925159" cy="699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traight Connector 8"/>
          <p:cNvSpPr/>
          <p:nvPr/>
        </p:nvSpPr>
        <p:spPr>
          <a:xfrm>
            <a:off x="-2" y="272356"/>
            <a:ext cx="12188828" cy="1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5" name="Rectangle 10"/>
          <p:cNvSpPr/>
          <p:nvPr/>
        </p:nvSpPr>
        <p:spPr>
          <a:xfrm>
            <a:off x="0" y="368596"/>
            <a:ext cx="12192000" cy="1735554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Title 1"/>
          <p:cNvSpPr txBox="1">
            <a:spLocks noGrp="1"/>
          </p:cNvSpPr>
          <p:nvPr>
            <p:ph type="title"/>
          </p:nvPr>
        </p:nvSpPr>
        <p:spPr>
          <a:xfrm>
            <a:off x="526071" y="489439"/>
            <a:ext cx="11139858" cy="930448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t>Jaguar XK150 By Bertone</a:t>
            </a:r>
          </a:p>
        </p:txBody>
      </p:sp>
      <p:sp>
        <p:nvSpPr>
          <p:cNvPr id="287" name="Straight Connector 12"/>
          <p:cNvSpPr/>
          <p:nvPr/>
        </p:nvSpPr>
        <p:spPr>
          <a:xfrm>
            <a:off x="4724400" y="1479732"/>
            <a:ext cx="2743200" cy="3"/>
          </a:xfrm>
          <a:prstGeom prst="line">
            <a:avLst/>
          </a:prstGeom>
          <a:ln w="19050">
            <a:solidFill>
              <a:srgbClr val="FFFFFF">
                <a:alpha val="7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8" name="Straight Connector 14"/>
          <p:cNvSpPr/>
          <p:nvPr/>
        </p:nvSpPr>
        <p:spPr>
          <a:xfrm>
            <a:off x="-2" y="2201402"/>
            <a:ext cx="12188828" cy="1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9" name="TextBox 17"/>
          <p:cNvSpPr txBox="1"/>
          <p:nvPr/>
        </p:nvSpPr>
        <p:spPr>
          <a:xfrm>
            <a:off x="1477156" y="3000843"/>
            <a:ext cx="8518646" cy="186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In 1958  3 bare chassis were shipped to Carrosseria Bertone in Turin to receive special bodies as prototype fixed-head coupés.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 They were reportedly meant to be the replacement for the XK150 and wore an "XKE" badge on their rear flanks --- a taste of things to come -----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Factory personnel were overheard wondering who "Bert One" might be!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0000"/>
                </a:solidFill>
              </a:defRPr>
            </a:pPr>
            <a:r>
              <a:t>The XK 150 would indeed be the precursor of the E-Type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15"/>
          <p:cNvSpPr/>
          <p:nvPr/>
        </p:nvSpPr>
        <p:spPr>
          <a:xfrm>
            <a:off x="-2" y="0"/>
            <a:ext cx="1219200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Freeform: Shape 17"/>
          <p:cNvSpPr/>
          <p:nvPr/>
        </p:nvSpPr>
        <p:spPr>
          <a:xfrm flipV="1">
            <a:off x="-1" y="-479"/>
            <a:ext cx="6754320" cy="6858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1442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Freeform: Shape 19"/>
          <p:cNvSpPr/>
          <p:nvPr/>
        </p:nvSpPr>
        <p:spPr>
          <a:xfrm flipV="1">
            <a:off x="1" y="-479"/>
            <a:ext cx="5953781" cy="6858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07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Title 1"/>
          <p:cNvSpPr txBox="1">
            <a:spLocks noGrp="1"/>
          </p:cNvSpPr>
          <p:nvPr>
            <p:ph type="title"/>
          </p:nvPr>
        </p:nvSpPr>
        <p:spPr>
          <a:xfrm>
            <a:off x="426504" y="590308"/>
            <a:ext cx="4397247" cy="1441859"/>
          </a:xfrm>
          <a:prstGeom prst="rect">
            <a:avLst/>
          </a:prstGeom>
        </p:spPr>
        <p:txBody>
          <a:bodyPr anchor="b"/>
          <a:lstStyle/>
          <a:p>
            <a:pPr>
              <a:defRPr sz="4800"/>
            </a:pPr>
            <a:r>
              <a:t>1958 Jaguar </a:t>
            </a:r>
            <a:br/>
            <a:r>
              <a:t>XK-150S Bertone</a:t>
            </a:r>
          </a:p>
        </p:txBody>
      </p:sp>
      <p:pic>
        <p:nvPicPr>
          <p:cNvPr id="29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382185"/>
            <a:ext cx="4416896" cy="250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95" y="3155743"/>
            <a:ext cx="5670699" cy="3147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itle 1"/>
          <p:cNvSpPr txBox="1">
            <a:spLocks noGrp="1"/>
          </p:cNvSpPr>
          <p:nvPr>
            <p:ph type="title"/>
          </p:nvPr>
        </p:nvSpPr>
        <p:spPr>
          <a:xfrm>
            <a:off x="1179226" y="878177"/>
            <a:ext cx="9833548" cy="1325564"/>
          </a:xfrm>
          <a:prstGeom prst="rect">
            <a:avLst/>
          </a:prstGeom>
        </p:spPr>
        <p:txBody>
          <a:bodyPr/>
          <a:lstStyle/>
          <a:p>
            <a:pPr algn="ctr">
              <a:defRPr sz="4000">
                <a:solidFill>
                  <a:srgbClr val="FFFFFF"/>
                </a:solidFill>
              </a:defRPr>
            </a:pPr>
            <a:r>
              <a:t>Original </a:t>
            </a:r>
            <a:r>
              <a:rPr sz="3500"/>
              <a:t>XKC 401 : Named D-Type June 54 at Le Mans</a:t>
            </a:r>
            <a:r>
              <a:t> </a:t>
            </a:r>
          </a:p>
        </p:txBody>
      </p:sp>
      <p:sp>
        <p:nvSpPr>
          <p:cNvPr id="30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179226" y="2517053"/>
            <a:ext cx="9833548" cy="4068464"/>
          </a:xfrm>
          <a:prstGeom prst="rect">
            <a:avLst/>
          </a:prstGeom>
        </p:spPr>
        <p:txBody>
          <a:bodyPr/>
          <a:lstStyle/>
          <a:p>
            <a:pPr marL="141731" indent="-141731" defTabSz="566927">
              <a:spcBef>
                <a:spcPts val="600"/>
              </a:spcBef>
              <a:defRPr sz="1300"/>
            </a:pPr>
            <a:r>
              <a:t>The </a:t>
            </a:r>
            <a:r>
              <a:rPr b="1"/>
              <a:t>Jaguar D-Type</a:t>
            </a:r>
            <a:r>
              <a:t> was a sports racing car produced between 1954 and 1957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Designed to win LeMans 24hr Race, it succeeded spectacularly for three consecutive years from 1955 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Apr 1954, Dewis first tested the first D-Type (originally named XKC 401) Short Nose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May 1954 Le Mans Practice, Dewis drove 169 mph on  Mulsanne Straight and lapped at 115 mph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It shared the straight-6  3.4 L Engine-Gearbox and some components with its C-Type predecessor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The oval cross-section body , with a one-piece tilting front structure ,reduced frontal area and was designed by Aerodynamicist Malcolm Sayer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1955 &amp; 56 Race Rules change : Long-Nose bonnets and with full width  wind-screens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Engine and Front Suspension  carried by a tubular Subframe  bolted to the Monocoque  "Tub" at the firewall 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Engine  mounted lower thanks to Dry-Sump Lubrication and tilted 8 degrees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245bhp at 5750rpm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3 x Twin Choke Weber Carburetors took  fuel from two flexible fuel tanks (37 gals) 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SU and Lucas developed Fuel Injection options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New 4-speed Synchromesh Gera Box  and Triple Plate Clutch 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A distinctive vertical Tail Fin merged with the low wrap-round wind screen 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A so-called  passenger "seat" accessed via a removable panel:  With twin side-exhausts below  a true  Hot Seat  </a:t>
            </a:r>
          </a:p>
          <a:p>
            <a:pPr marL="425194" lvl="1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Weighed only 2900 pounds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92"/>
          <p:cNvSpPr/>
          <p:nvPr/>
        </p:nvSpPr>
        <p:spPr>
          <a:xfrm>
            <a:off x="462057" y="450220"/>
            <a:ext cx="3904490" cy="4233672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404040"/>
                </a:solidFill>
              </a:defRPr>
            </a:pPr>
            <a:endParaRPr/>
          </a:p>
        </p:txBody>
      </p:sp>
      <p:sp>
        <p:nvSpPr>
          <p:cNvPr id="304" name="Sectional Drawing D-Type…"/>
          <p:cNvSpPr txBox="1">
            <a:spLocks noGrp="1"/>
          </p:cNvSpPr>
          <p:nvPr>
            <p:ph type="ctrTitle"/>
          </p:nvPr>
        </p:nvSpPr>
        <p:spPr>
          <a:xfrm>
            <a:off x="731520" y="1115567"/>
            <a:ext cx="3364992" cy="2843785"/>
          </a:xfrm>
          <a:prstGeom prst="rect">
            <a:avLst/>
          </a:prstGeom>
        </p:spPr>
        <p:txBody>
          <a:bodyPr anchor="ctr"/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t>Sectional Drawing D-Type </a:t>
            </a:r>
          </a:p>
        </p:txBody>
      </p:sp>
      <p:sp>
        <p:nvSpPr>
          <p:cNvPr id="305" name="Rectangle 94"/>
          <p:cNvSpPr/>
          <p:nvPr/>
        </p:nvSpPr>
        <p:spPr>
          <a:xfrm>
            <a:off x="466344" y="4846320"/>
            <a:ext cx="2395729" cy="1563625"/>
          </a:xfrm>
          <a:prstGeom prst="rect">
            <a:avLst/>
          </a:prstGeom>
          <a:solidFill>
            <a:schemeClr val="accent1">
              <a:alpha val="94902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Rectangle 96"/>
          <p:cNvSpPr/>
          <p:nvPr/>
        </p:nvSpPr>
        <p:spPr>
          <a:xfrm>
            <a:off x="4521994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686" y="794668"/>
            <a:ext cx="6795869" cy="526679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Rectangle 98"/>
          <p:cNvSpPr/>
          <p:nvPr/>
        </p:nvSpPr>
        <p:spPr>
          <a:xfrm>
            <a:off x="3017520" y="4835009"/>
            <a:ext cx="1349027" cy="157276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" name="Rectangle 97"/>
          <p:cNvSpPr/>
          <p:nvPr/>
        </p:nvSpPr>
        <p:spPr>
          <a:xfrm flipH="1">
            <a:off x="1" y="-1501"/>
            <a:ext cx="12191999" cy="6858001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Rectangle 99"/>
          <p:cNvSpPr/>
          <p:nvPr/>
        </p:nvSpPr>
        <p:spPr>
          <a:xfrm flipH="1">
            <a:off x="-4635" y="-1500"/>
            <a:ext cx="8119934" cy="6858001"/>
          </a:xfrm>
          <a:prstGeom prst="rect">
            <a:avLst/>
          </a:prstGeom>
          <a:gradFill>
            <a:gsLst>
              <a:gs pos="28000">
                <a:srgbClr val="2F5597">
                  <a:alpha val="58999"/>
                </a:srgbClr>
              </a:gs>
              <a:gs pos="100000">
                <a:srgbClr val="000000">
                  <a:alpha val="70000"/>
                </a:srgbClr>
              </a:gs>
            </a:gsLst>
            <a:lin ang="11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Rectangle 101"/>
          <p:cNvSpPr/>
          <p:nvPr/>
        </p:nvSpPr>
        <p:spPr>
          <a:xfrm flipH="1">
            <a:off x="-9272" y="-3000"/>
            <a:ext cx="12201266" cy="6859500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" name="Rectangle 103"/>
          <p:cNvSpPr/>
          <p:nvPr/>
        </p:nvSpPr>
        <p:spPr>
          <a:xfrm flipH="1">
            <a:off x="478535" y="0"/>
            <a:ext cx="11718099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rgbClr val="2F5597">
                  <a:alpha val="44000"/>
                </a:srgbClr>
              </a:gs>
            </a:gsLst>
            <a:lin ang="19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5" name="Yellow Profile Book  Pg 6…"/>
          <p:cNvSpPr txBox="1">
            <a:spLocks noGrp="1"/>
          </p:cNvSpPr>
          <p:nvPr>
            <p:ph type="ctrTitle"/>
          </p:nvPr>
        </p:nvSpPr>
        <p:spPr>
          <a:xfrm>
            <a:off x="1142639" y="561203"/>
            <a:ext cx="9932691" cy="1165996"/>
          </a:xfrm>
          <a:prstGeom prst="rect">
            <a:avLst/>
          </a:prstGeom>
        </p:spPr>
        <p:txBody>
          <a:bodyPr/>
          <a:lstStyle>
            <a:lvl1pPr defTabSz="694944">
              <a:defRPr sz="4800">
                <a:solidFill>
                  <a:srgbClr val="FFFFFF"/>
                </a:solidFill>
              </a:defRPr>
            </a:lvl1pPr>
          </a:lstStyle>
          <a:p>
            <a:r>
              <a:t>The Jaguar D-Type </a:t>
            </a:r>
          </a:p>
        </p:txBody>
      </p:sp>
      <p:sp>
        <p:nvSpPr>
          <p:cNvPr id="316" name="Rectangle 105"/>
          <p:cNvSpPr/>
          <p:nvPr/>
        </p:nvSpPr>
        <p:spPr>
          <a:xfrm rot="10800000">
            <a:off x="-5" y="2888340"/>
            <a:ext cx="12203820" cy="39681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203864">
                  <a:alpha val="55000"/>
                </a:srgbClr>
              </a:gs>
            </a:gsLst>
            <a:lin ang="16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7" name="Picture 2" descr="Picture 2"/>
          <p:cNvPicPr>
            <a:picLocks noChangeAspect="1"/>
          </p:cNvPicPr>
          <p:nvPr/>
        </p:nvPicPr>
        <p:blipFill>
          <a:blip r:embed="rId2"/>
          <a:srcRect b="52916"/>
          <a:stretch>
            <a:fillRect/>
          </a:stretch>
        </p:blipFill>
        <p:spPr>
          <a:xfrm>
            <a:off x="1381935" y="2275940"/>
            <a:ext cx="4481866" cy="295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icture 4" descr="Picture 4"/>
          <p:cNvPicPr>
            <a:picLocks noChangeAspect="1"/>
          </p:cNvPicPr>
          <p:nvPr/>
        </p:nvPicPr>
        <p:blipFill>
          <a:blip r:embed="rId3"/>
          <a:srcRect t="51667"/>
          <a:stretch>
            <a:fillRect/>
          </a:stretch>
        </p:blipFill>
        <p:spPr>
          <a:xfrm>
            <a:off x="6350723" y="2235212"/>
            <a:ext cx="4486216" cy="3032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113"/>
          <p:cNvSpPr/>
          <p:nvPr/>
        </p:nvSpPr>
        <p:spPr>
          <a:xfrm>
            <a:off x="-1" y="-2"/>
            <a:ext cx="12188954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Rectangle 115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2" name="Picture 117" descr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3" cy="686238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 119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" name="Rectangle 121"/>
          <p:cNvSpPr/>
          <p:nvPr/>
        </p:nvSpPr>
        <p:spPr>
          <a:xfrm>
            <a:off x="538542" y="729174"/>
            <a:ext cx="7456962" cy="5399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  <a:endParaRPr/>
          </a:p>
        </p:txBody>
      </p:sp>
      <p:sp>
        <p:nvSpPr>
          <p:cNvPr id="325" name="D-Type Racing Successes"/>
          <p:cNvSpPr txBox="1">
            <a:spLocks noGrp="1"/>
          </p:cNvSpPr>
          <p:nvPr>
            <p:ph type="ctrTitle"/>
          </p:nvPr>
        </p:nvSpPr>
        <p:spPr>
          <a:xfrm>
            <a:off x="1191966" y="900621"/>
            <a:ext cx="6611012" cy="1893525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sz="4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D-Type Racing Successes </a:t>
            </a:r>
          </a:p>
        </p:txBody>
      </p:sp>
      <p:sp>
        <p:nvSpPr>
          <p:cNvPr id="326" name="D-Type Production : 71 built (plus 16 XK-SS )…"/>
          <p:cNvSpPr txBox="1">
            <a:spLocks noGrp="1"/>
          </p:cNvSpPr>
          <p:nvPr>
            <p:ph type="subTitle" sz="half" idx="1"/>
          </p:nvPr>
        </p:nvSpPr>
        <p:spPr>
          <a:xfrm>
            <a:off x="1191966" y="2965593"/>
            <a:ext cx="6611012" cy="2941545"/>
          </a:xfrm>
          <a:prstGeom prst="rect">
            <a:avLst/>
          </a:prstGeom>
        </p:spPr>
        <p:txBody>
          <a:bodyPr lIns="45719" tIns="45719" rIns="45719" bIns="45719"/>
          <a:lstStyle/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D-Type Production : 71 built (plus 16 XK-SS )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1954 Le Mans 24hrs:  3 ran, 1 finished 2nd : 105 secs behind Ferrari !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Fastest at 172 .8 mph on Mulsanne Straight 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1954 Rheims 12 hrs : 3 ran , 2 finished 1st &amp; 2nd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1955 Le Mans 24 hrs : 3 ran + 2 Private cars : 2 finished 1st &amp; 3rd. Victory marred by 80 deaths in multi-car accident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1956 Le Mans 24hrs: 3 Factory &amp; 3 Private cars : 2 finished 1st &amp; 4th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End 1956 Factory Race Team disbanded : 2 cars sold to Ecurie Ecosse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Jan 1957 D-Type-based XK - SS production start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 Feb 12-1957 Factory Fire : production resumed in 2 days!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sz="1386" b="1"/>
            </a:pPr>
            <a:r>
              <a:t> 1957 Le Mans 24 hrs : Four Teams ran 5 cars : Five finished 1-2-3-4-6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1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/>
          <a:srcRect t="22711" b="4866"/>
          <a:stretch>
            <a:fillRect/>
          </a:stretch>
        </p:blipFill>
        <p:spPr>
          <a:xfrm>
            <a:off x="4547937" y="-5"/>
            <a:ext cx="7643986" cy="368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4" descr="Picture 4"/>
          <p:cNvPicPr>
            <a:picLocks noChangeAspect="1"/>
          </p:cNvPicPr>
          <p:nvPr/>
        </p:nvPicPr>
        <p:blipFill>
          <a:blip r:embed="rId3"/>
          <a:srcRect t="24196" b="13312"/>
          <a:stretch>
            <a:fillRect/>
          </a:stretch>
        </p:blipFill>
        <p:spPr>
          <a:xfrm>
            <a:off x="4547937" y="3681409"/>
            <a:ext cx="7643987" cy="317659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 10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0D0D0D"/>
              </a:gs>
              <a:gs pos="81000">
                <a:srgbClr val="0D0D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Picture of 1957 XK SS: 16 survived Fire"/>
          <p:cNvSpPr txBox="1">
            <a:spLocks noGrp="1"/>
          </p:cNvSpPr>
          <p:nvPr>
            <p:ph type="ctrTitle"/>
          </p:nvPr>
        </p:nvSpPr>
        <p:spPr>
          <a:xfrm>
            <a:off x="-688703" y="1293800"/>
            <a:ext cx="6134101" cy="2387601"/>
          </a:xfrm>
          <a:prstGeom prst="rect">
            <a:avLst/>
          </a:prstGeom>
        </p:spPr>
        <p:txBody>
          <a:bodyPr/>
          <a:lstStyle/>
          <a:p>
            <a:pPr defTabSz="694944">
              <a:defRPr sz="4800">
                <a:solidFill>
                  <a:srgbClr val="FFFFFF"/>
                </a:solidFill>
              </a:defRPr>
            </a:pPr>
            <a:r>
              <a:t>1957 Jaguar XK SS: </a:t>
            </a:r>
            <a:br/>
            <a:r>
              <a:t>16 Survived Fire </a:t>
            </a:r>
          </a:p>
        </p:txBody>
      </p:sp>
      <p:sp>
        <p:nvSpPr>
          <p:cNvPr id="333" name="Straight Connector 105"/>
          <p:cNvSpPr/>
          <p:nvPr/>
        </p:nvSpPr>
        <p:spPr>
          <a:xfrm flipH="1" flipV="1">
            <a:off x="838200" y="3681407"/>
            <a:ext cx="11353800" cy="1"/>
          </a:xfrm>
          <a:prstGeom prst="line">
            <a:avLst/>
          </a:prstGeom>
          <a:ln w="127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itle 1"/>
          <p:cNvSpPr txBox="1">
            <a:spLocks noGrp="1"/>
          </p:cNvSpPr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/>
          <a:p>
            <a:pPr algn="ctr">
              <a:defRPr sz="4000">
                <a:solidFill>
                  <a:srgbClr val="FFFFFF"/>
                </a:solidFill>
              </a:defRPr>
            </a:pPr>
            <a:r>
              <a:t>XK120: </a:t>
            </a:r>
            <a:r>
              <a:rPr>
                <a:latin typeface="Arial"/>
                <a:ea typeface="Arial"/>
                <a:cs typeface="Arial"/>
                <a:sym typeface="Arial"/>
              </a:rPr>
              <a:t>Jaguar's first sports car since1939</a:t>
            </a:r>
          </a:p>
        </p:txBody>
      </p:sp>
      <p:sp>
        <p:nvSpPr>
          <p:cNvPr id="15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179226" y="3024390"/>
            <a:ext cx="9833548" cy="3765030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1700"/>
            </a:pPr>
            <a:r>
              <a:t>Manufactured  between 1948 and 1954 : 12,045 were built, with over 80% exported 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At its Oct1948 London Motor Show launch, the single prototype had a new 3.4 ltr 6-Cyl XK engine : designed by Bill Heynes, Walter Hassan and Claude Bailey, its price was Pd1300.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The "120" in the name referred to the designed 120 mph top speed.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Intended for limited production, aluminium bodies were used until May1950, the majority exported to US and Australia from the WW-2 Shadow Factory  in Allesley near Coventry 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In May 1949, 20 journalists were flown to Belgium see an new Flying-Mile Record 132.6mph(213.4kph) on the Brussels-Ostend  Motorway (Britain had no Motorways at that time).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XK 120's were ultimately available in three body styles:</a:t>
            </a:r>
          </a:p>
          <a:p>
            <a:pPr marL="610361" lvl="1" indent="-203454" defTabSz="813816">
              <a:spcBef>
                <a:spcPts val="400"/>
              </a:spcBef>
              <a:buFont typeface="Calibri"/>
              <a:buChar char="✓"/>
              <a:defRPr sz="1700"/>
            </a:pPr>
            <a:r>
              <a:t>An open 2-seater roadster (OTS) </a:t>
            </a:r>
            <a:endParaRPr sz="2100"/>
          </a:p>
          <a:p>
            <a:pPr marL="610361" lvl="1" indent="-203454" defTabSz="813816">
              <a:spcBef>
                <a:spcPts val="400"/>
              </a:spcBef>
              <a:buFont typeface="Calibri"/>
              <a:buChar char="✓"/>
              <a:defRPr sz="1700"/>
            </a:pPr>
            <a:r>
              <a:t>A fixed head coupé (FHC) from 1951 </a:t>
            </a:r>
            <a:endParaRPr sz="2100"/>
          </a:p>
          <a:p>
            <a:pPr marL="610361" lvl="1" indent="-203454" defTabSz="813816">
              <a:spcBef>
                <a:spcPts val="400"/>
              </a:spcBef>
              <a:buFont typeface="Calibri"/>
              <a:buChar char="✓"/>
              <a:defRPr sz="1700"/>
            </a:pPr>
            <a:r>
              <a:t>A drophead  coupé (DHC) from 1953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 107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2991"/>
          <a:stretch>
            <a:fillRect/>
          </a:stretch>
        </p:blipFill>
        <p:spPr>
          <a:xfrm>
            <a:off x="19" y="10"/>
            <a:ext cx="12188809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Feb 12 , 1957 Factory Fi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3063241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rgbClr val="FFFFFF"/>
                </a:solidFill>
              </a:defRPr>
            </a:lvl1pPr>
          </a:lstStyle>
          <a:p>
            <a:r>
              <a:t>Feb 12 , 1957 Jaguar Factory Fire</a:t>
            </a:r>
          </a:p>
        </p:txBody>
      </p:sp>
      <p:grpSp>
        <p:nvGrpSpPr>
          <p:cNvPr id="340" name="sketchy line"/>
          <p:cNvGrpSpPr/>
          <p:nvPr/>
        </p:nvGrpSpPr>
        <p:grpSpPr>
          <a:xfrm>
            <a:off x="3974100" y="4348246"/>
            <a:ext cx="4243996" cy="55234"/>
            <a:chOff x="0" y="0"/>
            <a:chExt cx="4243995" cy="55232"/>
          </a:xfrm>
        </p:grpSpPr>
        <p:sp>
          <p:nvSpPr>
            <p:cNvPr id="338" name="Shape"/>
            <p:cNvSpPr/>
            <p:nvPr/>
          </p:nvSpPr>
          <p:spPr>
            <a:xfrm>
              <a:off x="-1" y="6522"/>
              <a:ext cx="4243696" cy="4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4183" extrusionOk="0">
                  <a:moveTo>
                    <a:pt x="0" y="4034"/>
                  </a:moveTo>
                  <a:cubicBezTo>
                    <a:pt x="732" y="8876"/>
                    <a:pt x="1358" y="8357"/>
                    <a:pt x="2654" y="4034"/>
                  </a:cubicBezTo>
                  <a:cubicBezTo>
                    <a:pt x="3950" y="-289"/>
                    <a:pt x="4146" y="-1022"/>
                    <a:pt x="5091" y="4034"/>
                  </a:cubicBezTo>
                  <a:cubicBezTo>
                    <a:pt x="6037" y="9089"/>
                    <a:pt x="6884" y="-2811"/>
                    <a:pt x="7745" y="4034"/>
                  </a:cubicBezTo>
                  <a:cubicBezTo>
                    <a:pt x="8605" y="10878"/>
                    <a:pt x="9617" y="5743"/>
                    <a:pt x="10830" y="4034"/>
                  </a:cubicBezTo>
                  <a:cubicBezTo>
                    <a:pt x="12043" y="2324"/>
                    <a:pt x="13338" y="-4118"/>
                    <a:pt x="14131" y="4034"/>
                  </a:cubicBezTo>
                  <a:cubicBezTo>
                    <a:pt x="14925" y="12186"/>
                    <a:pt x="15939" y="-3267"/>
                    <a:pt x="17649" y="4034"/>
                  </a:cubicBezTo>
                  <a:cubicBezTo>
                    <a:pt x="19358" y="11334"/>
                    <a:pt x="20447" y="4928"/>
                    <a:pt x="21598" y="4034"/>
                  </a:cubicBezTo>
                  <a:cubicBezTo>
                    <a:pt x="21596" y="5828"/>
                    <a:pt x="21598" y="7462"/>
                    <a:pt x="21598" y="9359"/>
                  </a:cubicBezTo>
                  <a:cubicBezTo>
                    <a:pt x="20449" y="2351"/>
                    <a:pt x="19516" y="7928"/>
                    <a:pt x="18297" y="9359"/>
                  </a:cubicBezTo>
                  <a:cubicBezTo>
                    <a:pt x="17077" y="10789"/>
                    <a:pt x="16308" y="4869"/>
                    <a:pt x="14779" y="9359"/>
                  </a:cubicBezTo>
                  <a:cubicBezTo>
                    <a:pt x="13251" y="13848"/>
                    <a:pt x="12857" y="17482"/>
                    <a:pt x="11262" y="9359"/>
                  </a:cubicBezTo>
                  <a:cubicBezTo>
                    <a:pt x="9667" y="1235"/>
                    <a:pt x="10008" y="12679"/>
                    <a:pt x="8825" y="9359"/>
                  </a:cubicBezTo>
                  <a:cubicBezTo>
                    <a:pt x="7641" y="6038"/>
                    <a:pt x="6839" y="7671"/>
                    <a:pt x="5523" y="9359"/>
                  </a:cubicBezTo>
                  <a:cubicBezTo>
                    <a:pt x="4208" y="11046"/>
                    <a:pt x="3961" y="14401"/>
                    <a:pt x="2654" y="9359"/>
                  </a:cubicBezTo>
                  <a:cubicBezTo>
                    <a:pt x="1347" y="4316"/>
                    <a:pt x="612" y="5277"/>
                    <a:pt x="0" y="9359"/>
                  </a:cubicBezTo>
                  <a:cubicBezTo>
                    <a:pt x="4" y="7178"/>
                    <a:pt x="-2" y="6416"/>
                    <a:pt x="0" y="4034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9" name="Shape"/>
            <p:cNvSpPr/>
            <p:nvPr/>
          </p:nvSpPr>
          <p:spPr>
            <a:xfrm>
              <a:off x="60" y="-1"/>
              <a:ext cx="4243936" cy="4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4334" extrusionOk="0">
                  <a:moveTo>
                    <a:pt x="0" y="6315"/>
                  </a:moveTo>
                  <a:cubicBezTo>
                    <a:pt x="1086" y="-195"/>
                    <a:pt x="1565" y="700"/>
                    <a:pt x="2437" y="6315"/>
                  </a:cubicBezTo>
                  <a:cubicBezTo>
                    <a:pt x="3310" y="11930"/>
                    <a:pt x="4229" y="-267"/>
                    <a:pt x="4874" y="6315"/>
                  </a:cubicBezTo>
                  <a:cubicBezTo>
                    <a:pt x="5519" y="12897"/>
                    <a:pt x="6624" y="14102"/>
                    <a:pt x="7743" y="6315"/>
                  </a:cubicBezTo>
                  <a:cubicBezTo>
                    <a:pt x="8863" y="-1472"/>
                    <a:pt x="10026" y="-2716"/>
                    <a:pt x="11260" y="6315"/>
                  </a:cubicBezTo>
                  <a:cubicBezTo>
                    <a:pt x="12494" y="15346"/>
                    <a:pt x="13021" y="4829"/>
                    <a:pt x="13913" y="6315"/>
                  </a:cubicBezTo>
                  <a:cubicBezTo>
                    <a:pt x="14805" y="7802"/>
                    <a:pt x="15761" y="2159"/>
                    <a:pt x="16566" y="6315"/>
                  </a:cubicBezTo>
                  <a:cubicBezTo>
                    <a:pt x="17371" y="10471"/>
                    <a:pt x="20253" y="3178"/>
                    <a:pt x="21594" y="6315"/>
                  </a:cubicBezTo>
                  <a:cubicBezTo>
                    <a:pt x="21599" y="9097"/>
                    <a:pt x="21592" y="9216"/>
                    <a:pt x="21594" y="11983"/>
                  </a:cubicBezTo>
                  <a:cubicBezTo>
                    <a:pt x="20654" y="15999"/>
                    <a:pt x="19899" y="7294"/>
                    <a:pt x="18294" y="11983"/>
                  </a:cubicBezTo>
                  <a:cubicBezTo>
                    <a:pt x="16689" y="16673"/>
                    <a:pt x="16894" y="5083"/>
                    <a:pt x="15641" y="11983"/>
                  </a:cubicBezTo>
                  <a:cubicBezTo>
                    <a:pt x="14387" y="18884"/>
                    <a:pt x="14083" y="6893"/>
                    <a:pt x="12988" y="11983"/>
                  </a:cubicBezTo>
                  <a:cubicBezTo>
                    <a:pt x="11893" y="17074"/>
                    <a:pt x="11103" y="12367"/>
                    <a:pt x="9687" y="11983"/>
                  </a:cubicBezTo>
                  <a:cubicBezTo>
                    <a:pt x="8270" y="11599"/>
                    <a:pt x="7927" y="13808"/>
                    <a:pt x="6170" y="11983"/>
                  </a:cubicBezTo>
                  <a:cubicBezTo>
                    <a:pt x="4413" y="10159"/>
                    <a:pt x="4450" y="11159"/>
                    <a:pt x="3733" y="11983"/>
                  </a:cubicBezTo>
                  <a:cubicBezTo>
                    <a:pt x="3016" y="12808"/>
                    <a:pt x="934" y="10888"/>
                    <a:pt x="0" y="11983"/>
                  </a:cubicBezTo>
                  <a:cubicBezTo>
                    <a:pt x="-1" y="10723"/>
                    <a:pt x="3" y="8118"/>
                    <a:pt x="0" y="6315"/>
                  </a:cubicBezTo>
                  <a:close/>
                </a:path>
              </a:pathLst>
            </a:custGeom>
            <a:noFill/>
            <a:ln w="44450" cap="rnd">
              <a:solidFill>
                <a:srgbClr val="FFFFFF">
                  <a:alpha val="75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1"/>
          <p:cNvSpPr txBox="1">
            <a:spLocks noGrp="1"/>
          </p:cNvSpPr>
          <p:nvPr>
            <p:ph type="title"/>
          </p:nvPr>
        </p:nvSpPr>
        <p:spPr>
          <a:xfrm>
            <a:off x="640078" y="5576887"/>
            <a:ext cx="10911844" cy="64008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t>The Jaguar XK-D Type</a:t>
            </a:r>
          </a:p>
        </p:txBody>
      </p:sp>
      <p:pic>
        <p:nvPicPr>
          <p:cNvPr id="343" name="Picture 3" descr="Picture 3"/>
          <p:cNvPicPr>
            <a:picLocks noChangeAspect="1"/>
          </p:cNvPicPr>
          <p:nvPr/>
        </p:nvPicPr>
        <p:blipFill>
          <a:blip r:embed="rId2"/>
          <a:srcRect t="9476" r="1" b="11722"/>
          <a:stretch>
            <a:fillRect/>
          </a:stretch>
        </p:blipFill>
        <p:spPr>
          <a:xfrm>
            <a:off x="640078" y="640080"/>
            <a:ext cx="10911843" cy="4836796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111"/>
          <p:cNvSpPr/>
          <p:nvPr/>
        </p:nvSpPr>
        <p:spPr>
          <a:xfrm>
            <a:off x="0" y="0"/>
            <a:ext cx="6082112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Rectangle 1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151515"/>
              </a:gs>
              <a:gs pos="100000">
                <a:srgbClr val="151515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7" name="Picture 115" descr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Evolution D-Type to  E-Type"/>
          <p:cNvSpPr txBox="1">
            <a:spLocks noGrp="1"/>
          </p:cNvSpPr>
          <p:nvPr>
            <p:ph type="ctrTitle"/>
          </p:nvPr>
        </p:nvSpPr>
        <p:spPr>
          <a:xfrm>
            <a:off x="640079" y="2053640"/>
            <a:ext cx="3669161" cy="2760099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l"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Evolution D-Type to  E-Type </a:t>
            </a:r>
          </a:p>
        </p:txBody>
      </p:sp>
      <p:sp>
        <p:nvSpPr>
          <p:cNvPr id="349" name="1957 : Body E1A : D-Type-based prototype, first with 2.4L 4-Cyl  and Independent Rear Suspension (IRS)…"/>
          <p:cNvSpPr txBox="1">
            <a:spLocks noGrp="1"/>
          </p:cNvSpPr>
          <p:nvPr>
            <p:ph type="subTitle" sz="half" idx="1"/>
          </p:nvPr>
        </p:nvSpPr>
        <p:spPr>
          <a:xfrm>
            <a:off x="6090573" y="801866"/>
            <a:ext cx="5306086" cy="5230634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78"/>
            </a:pPr>
            <a:r>
              <a:t>1957 : Body E1A : D-Type-based prototype, first with 2.4L 4-Cyl  and Independent Rear Suspension (IRS) 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78"/>
            </a:pPr>
            <a:r>
              <a:t>After testing, decision to keep 3.4 &amp; 3.8L Engines (Car scrapped end 59)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78"/>
            </a:pPr>
            <a:r>
              <a:t>1958 LeMans Rules change to max 3.0L 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78"/>
            </a:pPr>
            <a:r>
              <a:t>1959-60:  Body E2A with 3L engine : performance issues cured by reverting to 3.8 L engine: US Importer Cunningham ran car at Le Mans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78"/>
            </a:pPr>
            <a:r>
              <a:t>1961: Car "rescued'' by Woodley &amp; Griffiths Families in their Museum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78"/>
            </a:pPr>
            <a:r>
              <a:t>2008: Sold to Swiss owner, who ran it at 50th Anniv. Le Mans in 2010 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of 1957 E1A Prototype"/>
          <p:cNvSpPr txBox="1">
            <a:spLocks noGrp="1"/>
          </p:cNvSpPr>
          <p:nvPr>
            <p:ph type="title"/>
          </p:nvPr>
        </p:nvSpPr>
        <p:spPr>
          <a:xfrm>
            <a:off x="640079" y="5576887"/>
            <a:ext cx="10911842" cy="640082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1957 E1A Prototype </a:t>
            </a:r>
          </a:p>
        </p:txBody>
      </p:sp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2"/>
          <a:srcRect r="173" b="2"/>
          <a:stretch>
            <a:fillRect/>
          </a:stretch>
        </p:blipFill>
        <p:spPr>
          <a:xfrm>
            <a:off x="640079" y="640079"/>
            <a:ext cx="10911842" cy="4836796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2" animBg="1" advAuto="0"/>
      <p:bldP spid="352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1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5" name="Rectangle 182"/>
          <p:cNvSpPr/>
          <p:nvPr/>
        </p:nvSpPr>
        <p:spPr>
          <a:xfrm rot="5400000" flipH="1">
            <a:off x="-638515" y="639280"/>
            <a:ext cx="6858001" cy="5579441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6" name="Rectangle 184"/>
          <p:cNvSpPr/>
          <p:nvPr/>
        </p:nvSpPr>
        <p:spPr>
          <a:xfrm rot="5400000" flipH="1">
            <a:off x="-393206" y="395206"/>
            <a:ext cx="6346210" cy="55760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Rectangle 186"/>
          <p:cNvSpPr/>
          <p:nvPr/>
        </p:nvSpPr>
        <p:spPr>
          <a:xfrm rot="5400000" flipH="1">
            <a:off x="1528907" y="2818967"/>
            <a:ext cx="2501980" cy="55760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8" name="Rectangle 188"/>
          <p:cNvSpPr/>
          <p:nvPr/>
        </p:nvSpPr>
        <p:spPr>
          <a:xfrm rot="5400000" flipH="1">
            <a:off x="-425003" y="852792"/>
            <a:ext cx="6858002" cy="515241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Oval 190"/>
          <p:cNvSpPr/>
          <p:nvPr/>
        </p:nvSpPr>
        <p:spPr>
          <a:xfrm rot="6097846">
            <a:off x="818751" y="1128496"/>
            <a:ext cx="4318306" cy="4318306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rgbClr val="8FAADC">
                  <a:alpha val="15000"/>
                </a:srgbClr>
              </a:gs>
            </a:gsLst>
            <a:lin ang="17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Picture of Cunningham's 1959 E2A  Prototype"/>
          <p:cNvSpPr txBox="1">
            <a:spLocks noGrp="1"/>
          </p:cNvSpPr>
          <p:nvPr>
            <p:ph type="ctrTitle"/>
          </p:nvPr>
        </p:nvSpPr>
        <p:spPr>
          <a:xfrm>
            <a:off x="660041" y="891651"/>
            <a:ext cx="4412022" cy="30307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Cunningham's 1959 E2A  Prototype </a:t>
            </a:r>
          </a:p>
        </p:txBody>
      </p:sp>
      <p:pic>
        <p:nvPicPr>
          <p:cNvPr id="361" name="Picture 2" descr="Picture 2"/>
          <p:cNvPicPr>
            <a:picLocks noChangeAspect="1"/>
          </p:cNvPicPr>
          <p:nvPr/>
        </p:nvPicPr>
        <p:blipFill>
          <a:blip r:embed="rId2"/>
          <a:srcRect l="3482" r="2489" b="1"/>
          <a:stretch>
            <a:fillRect/>
          </a:stretch>
        </p:blipFill>
        <p:spPr>
          <a:xfrm>
            <a:off x="6722976" y="457198"/>
            <a:ext cx="4354367" cy="5899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Rectangle 9"/>
          <p:cNvSpPr/>
          <p:nvPr/>
        </p:nvSpPr>
        <p:spPr>
          <a:xfrm flipH="1">
            <a:off x="-2" y="-2"/>
            <a:ext cx="12192000" cy="159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597"/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Rectangle 11"/>
          <p:cNvSpPr/>
          <p:nvPr/>
        </p:nvSpPr>
        <p:spPr>
          <a:xfrm rot="10800000" flipH="1">
            <a:off x="-4" y="-1"/>
            <a:ext cx="8115308" cy="1590744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rgbClr val="203864">
                  <a:alpha val="55000"/>
                </a:srgbClr>
              </a:gs>
            </a:gsLst>
            <a:lin ang="13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Rectangle 13"/>
          <p:cNvSpPr/>
          <p:nvPr/>
        </p:nvSpPr>
        <p:spPr>
          <a:xfrm flipH="1">
            <a:off x="8115300" y="-2"/>
            <a:ext cx="4076699" cy="159074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Rectangle 15"/>
          <p:cNvSpPr/>
          <p:nvPr/>
        </p:nvSpPr>
        <p:spPr>
          <a:xfrm>
            <a:off x="459350" y="-3"/>
            <a:ext cx="11732646" cy="1597437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rgbClr val="203864">
                  <a:alpha val="52000"/>
                </a:srgbClr>
              </a:gs>
            </a:gsLst>
            <a:lin ang="16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Title 1"/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5952" cy="103366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t>The Iconic Jaguar E -Type </a:t>
            </a:r>
          </a:p>
        </p:txBody>
      </p:sp>
      <p:sp>
        <p:nvSpPr>
          <p:cNvPr id="36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371598" y="2318197"/>
            <a:ext cx="9724033" cy="3683359"/>
          </a:xfrm>
          <a:prstGeom prst="rect">
            <a:avLst/>
          </a:prstGeom>
        </p:spPr>
        <p:txBody>
          <a:bodyPr anchor="ctr"/>
          <a:lstStyle/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Festive launch March 1961 at the Geneva Show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1961-64, built 15,490  3.8L</a:t>
            </a:r>
            <a:r>
              <a:rPr b="0"/>
              <a:t>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1965-68, built 17,320  4.2L  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1966 2+2 Coupe launched at Geneva Show :  5,600 built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 1968,       Series 2: 13,490 built w  4,2L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 1969-70,  Series 2:  5,330 2+2 built w 4.2L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 1971-75, Series 3: 7,300 built w  5.3L V12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Ultimately</a:t>
            </a:r>
            <a:r>
              <a:rPr b="1"/>
              <a:t>, 72,520 E-Types Series would be built between 1961 and 1975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Its combination of striking beauty, performance and pricing established the model as an permanent icon of the motoring world with 150 mph top speed and sub-7-sec 0 to 60 mph acceleration. </a:t>
            </a:r>
          </a:p>
          <a:p>
            <a:pPr marL="187452" indent="-187452" defTabSz="749808">
              <a:lnSpc>
                <a:spcPct val="81000"/>
              </a:lnSpc>
              <a:spcBef>
                <a:spcPts val="8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Its monocoque + subframe construction, disc brakes, and independent rear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r>
              <a:t>suspension distinguished the car and spurred industry-wide changes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26"/>
          <p:cNvSpPr/>
          <p:nvPr/>
        </p:nvSpPr>
        <p:spPr>
          <a:xfrm>
            <a:off x="396881" y="280373"/>
            <a:ext cx="11438795" cy="1844258"/>
          </a:xfrm>
          <a:prstGeom prst="rect">
            <a:avLst/>
          </a:prstGeom>
          <a:solidFill>
            <a:srgbClr val="404040"/>
          </a:solidFill>
          <a:ln w="127000" cap="sq">
            <a:solidFill>
              <a:srgbClr val="40404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Title 1"/>
          <p:cNvSpPr txBox="1">
            <a:spLocks noGrp="1"/>
          </p:cNvSpPr>
          <p:nvPr>
            <p:ph type="title"/>
          </p:nvPr>
        </p:nvSpPr>
        <p:spPr>
          <a:xfrm>
            <a:off x="546350" y="433545"/>
            <a:ext cx="11139856" cy="930447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Jaguar E Introduction at 1961 Geneva Show</a:t>
            </a:r>
          </a:p>
        </p:txBody>
      </p:sp>
      <p:sp>
        <p:nvSpPr>
          <p:cNvPr id="373" name="Straight Connector 28"/>
          <p:cNvSpPr/>
          <p:nvPr/>
        </p:nvSpPr>
        <p:spPr>
          <a:xfrm>
            <a:off x="2230078" y="1522291"/>
            <a:ext cx="7772401" cy="1"/>
          </a:xfrm>
          <a:prstGeom prst="line">
            <a:avLst/>
          </a:prstGeom>
          <a:ln w="22225">
            <a:solidFill>
              <a:srgbClr val="D9D9D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4" name="Straight Connector 30"/>
          <p:cNvSpPr/>
          <p:nvPr/>
        </p:nvSpPr>
        <p:spPr>
          <a:xfrm flipH="1">
            <a:off x="6116277" y="2596836"/>
            <a:ext cx="1" cy="3657601"/>
          </a:xfrm>
          <a:prstGeom prst="line">
            <a:avLst/>
          </a:prstGeom>
          <a:ln w="101600">
            <a:solidFill>
              <a:srgbClr val="59595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72" y="2475146"/>
            <a:ext cx="5455918" cy="3900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54" y="2475146"/>
            <a:ext cx="5459775" cy="3900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1"/>
          <p:cNvSpPr/>
          <p:nvPr/>
        </p:nvSpPr>
        <p:spPr>
          <a:xfrm>
            <a:off x="327545" y="321732"/>
            <a:ext cx="7058308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9" name="Title 1"/>
          <p:cNvSpPr txBox="1">
            <a:spLocks noGrp="1"/>
          </p:cNvSpPr>
          <p:nvPr>
            <p:ph type="title"/>
          </p:nvPr>
        </p:nvSpPr>
        <p:spPr>
          <a:xfrm>
            <a:off x="524255" y="491258"/>
            <a:ext cx="6594189" cy="1625213"/>
          </a:xfrm>
          <a:prstGeom prst="rect">
            <a:avLst/>
          </a:prstGeom>
        </p:spPr>
        <p:txBody>
          <a:bodyPr/>
          <a:lstStyle/>
          <a:p>
            <a:pPr defTabSz="859992">
              <a:defRPr sz="3135" b="1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defRPr>
            </a:pPr>
            <a:r>
              <a:t>In 1961 the Jaguar E-Type made its North American debut at the </a:t>
            </a:r>
            <a:br/>
            <a:r>
              <a:t>New York International Auto Show</a:t>
            </a:r>
          </a:p>
        </p:txBody>
      </p:sp>
      <p:pic>
        <p:nvPicPr>
          <p:cNvPr id="380" name="Picture 4" descr="Picture 4"/>
          <p:cNvPicPr>
            <a:picLocks noChangeAspect="1"/>
          </p:cNvPicPr>
          <p:nvPr/>
        </p:nvPicPr>
        <p:blipFill>
          <a:blip r:embed="rId2"/>
          <a:srcRect r="2692"/>
          <a:stretch>
            <a:fillRect/>
          </a:stretch>
        </p:blipFill>
        <p:spPr>
          <a:xfrm>
            <a:off x="327545" y="2454903"/>
            <a:ext cx="7058309" cy="4080133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13"/>
          <p:cNvSpPr/>
          <p:nvPr/>
        </p:nvSpPr>
        <p:spPr>
          <a:xfrm>
            <a:off x="7556975" y="321730"/>
            <a:ext cx="4313295" cy="6214538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029319" y="917723"/>
            <a:ext cx="3424741" cy="4852365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ts val="1900"/>
              </a:spcBef>
              <a:defRPr sz="20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defRPr>
            </a:pPr>
            <a:r>
              <a:rPr dirty="0"/>
              <a:t>Attracted record-breaking crowds, with 47,000 people squeezing on to the Jaguar stand on Day One alone,       completely stealing the show!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>
              <a:spcBef>
                <a:spcPts val="1900"/>
              </a:spcBef>
              <a:defRPr sz="20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defRPr>
            </a:pPr>
            <a:r>
              <a:rPr dirty="0"/>
              <a:t>A gold E-Type coupe was joined on the  turntable by Playboy model, Marilyn </a:t>
            </a:r>
            <a:r>
              <a:rPr dirty="0" err="1"/>
              <a:t>Hanold</a:t>
            </a:r>
            <a:r>
              <a:rPr dirty="0"/>
              <a:t>, dressed in a shimmering gown, white gloves and floor-length silk scarf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Rectangle 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angle 11"/>
          <p:cNvSpPr/>
          <p:nvPr/>
        </p:nvSpPr>
        <p:spPr>
          <a:xfrm rot="5400000" flipH="1">
            <a:off x="-1410084" y="1410080"/>
            <a:ext cx="6858001" cy="4037839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Rectangle 13"/>
          <p:cNvSpPr/>
          <p:nvPr/>
        </p:nvSpPr>
        <p:spPr>
          <a:xfrm rot="5400000" flipH="1">
            <a:off x="-1410085" y="1420219"/>
            <a:ext cx="6858001" cy="40378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Rectangle 15"/>
          <p:cNvSpPr/>
          <p:nvPr/>
        </p:nvSpPr>
        <p:spPr>
          <a:xfrm rot="5400000" flipH="1">
            <a:off x="767922" y="3588084"/>
            <a:ext cx="2501981" cy="403784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9" name="Freeform: Shape 17"/>
          <p:cNvSpPr/>
          <p:nvPr/>
        </p:nvSpPr>
        <p:spPr>
          <a:xfrm rot="20635413">
            <a:off x="-501737" y="969716"/>
            <a:ext cx="3900357" cy="417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70" y="486"/>
                </a:moveTo>
                <a:cubicBezTo>
                  <a:pt x="18180" y="1853"/>
                  <a:pt x="21600" y="5954"/>
                  <a:pt x="21600" y="10800"/>
                </a:cubicBezTo>
                <a:cubicBezTo>
                  <a:pt x="21600" y="16765"/>
                  <a:pt x="16419" y="21600"/>
                  <a:pt x="10029" y="21600"/>
                </a:cubicBezTo>
                <a:cubicBezTo>
                  <a:pt x="6034" y="21600"/>
                  <a:pt x="2513" y="19711"/>
                  <a:pt x="433" y="16838"/>
                </a:cubicBezTo>
                <a:lnTo>
                  <a:pt x="0" y="16173"/>
                </a:lnTo>
                <a:lnTo>
                  <a:pt x="4604" y="1263"/>
                </a:lnTo>
                <a:lnTo>
                  <a:pt x="5524" y="849"/>
                </a:lnTo>
                <a:cubicBezTo>
                  <a:pt x="6909" y="302"/>
                  <a:pt x="8431" y="0"/>
                  <a:pt x="10029" y="0"/>
                </a:cubicBezTo>
                <a:cubicBezTo>
                  <a:pt x="11227" y="0"/>
                  <a:pt x="12383" y="170"/>
                  <a:pt x="13470" y="486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0" name="Rectangle 19"/>
          <p:cNvSpPr/>
          <p:nvPr/>
        </p:nvSpPr>
        <p:spPr>
          <a:xfrm rot="5400000" flipH="1">
            <a:off x="-1410093" y="1399942"/>
            <a:ext cx="6858004" cy="403783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FAADC">
                  <a:alpha val="11000"/>
                </a:srgbClr>
              </a:gs>
            </a:gsLst>
            <a:lin ang="71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1" name="Title 1"/>
          <p:cNvSpPr txBox="1">
            <a:spLocks noGrp="1"/>
          </p:cNvSpPr>
          <p:nvPr>
            <p:ph type="title"/>
          </p:nvPr>
        </p:nvSpPr>
        <p:spPr>
          <a:xfrm>
            <a:off x="466720" y="586854"/>
            <a:ext cx="3201369" cy="3387500"/>
          </a:xfrm>
          <a:prstGeom prst="rect">
            <a:avLst/>
          </a:prstGeom>
        </p:spPr>
        <p:txBody>
          <a:bodyPr anchor="b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r>
              <a:t>Evolution of the E-Type Jaguar</a:t>
            </a:r>
          </a:p>
        </p:txBody>
      </p:sp>
      <p:sp>
        <p:nvSpPr>
          <p:cNvPr id="39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810259" y="649478"/>
            <a:ext cx="6555349" cy="5546051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E-Type was introduced in 1961 as</a:t>
            </a:r>
            <a:r>
              <a:rPr sz="1700"/>
              <a:t>:</a:t>
            </a:r>
          </a:p>
          <a:p>
            <a:pPr marL="514350" lvl="1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 Grand tourer coupé and a two-seater convertible "roadster" </a:t>
            </a:r>
            <a:endParaRPr sz="2400"/>
          </a:p>
          <a:p>
            <a:pPr marL="514350" lvl="1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A "2+2" four-seat version of the coupé, with longer wheelbase, was released in 1966</a:t>
            </a:r>
          </a:p>
          <a:p>
            <a:pPr marL="0" indent="-215900">
              <a:spcBef>
                <a:spcPts val="600"/>
              </a:spcBef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  <a:r>
              <a:rPr sz="1800"/>
              <a:t>odel updates were designated "Series 2" and "Series 3" :  over time, the earlier cars are now referred to as "Series 1</a:t>
            </a:r>
          </a:p>
          <a:p>
            <a:pPr marL="0" indent="-215900">
              <a:spcBef>
                <a:spcPts val="6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700"/>
              <a:t> </a:t>
            </a:r>
            <a:r>
              <a:t>Series 1 cars fell into two categories</a:t>
            </a:r>
            <a:r>
              <a:rPr sz="1700"/>
              <a:t>: </a:t>
            </a:r>
          </a:p>
          <a:p>
            <a:pPr marL="514350" lvl="1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Those between 1961-1964 had 3.8 L engines </a:t>
            </a:r>
            <a:endParaRPr sz="2400"/>
          </a:p>
          <a:p>
            <a:pPr marL="514350" lvl="1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Those between 1965-1967 increased engine torque &amp; size by 10% to 4.2 L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Summary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377189" y="2565068"/>
            <a:ext cx="9833548" cy="2693978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Among the great classic automobiles, the E-Type remains a collectors' &amp; enthusiasts' favourite </a:t>
            </a:r>
            <a:endParaRPr sz="1779"/>
          </a:p>
          <a:p>
            <a:pPr marL="203454" indent="-203454" defTabSz="813816">
              <a:lnSpc>
                <a:spcPct val="120000"/>
              </a:lnSpc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Jaguar founder Willam Lyons's eye-for-style was evident from the outset in the 1920's : a series of performance cars in 1930's set the stage for the post-WW2 arrival of the XK120 (1949-54)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Spectacular 1949 London &amp; NewYork unveilings, led to the evolution of the XK140 (1954-57), XK 150 (1957-60) and XK150-S (1958-60) 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In 1950, Jaguar decided to use racing to promote sales: first at  Le Mans in 1951, the C-Type won many classic events .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From late-53 to mid-54, the "C-D Prototype" was the precursor to D- &amp; E-Type development achieving 178 mph in Oct 53.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After D-Types won LeMans24 hrs in 1955, 56 &amp; 57, private teams took over racing, with factory support.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In 1957, the D-Type-based "E1A Prototype" featured E-Type's main design elements, whilst work on production Coupe &amp; Roadster proceeded.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With great fanfare, Sir William  presented the E-Type at the March 1961 Geneva Show, its stunning looks &amp; 150mph top speed being top features.</a:t>
            </a:r>
            <a:endParaRPr sz="1779"/>
          </a:p>
          <a:p>
            <a:pPr marL="203454" indent="-203454" defTabSz="813816">
              <a:spcBef>
                <a:spcPts val="800"/>
              </a:spcBef>
              <a:defRPr sz="115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1959-60 an "E2A Prototype", loaned to US Importer Cunningham, ran in the Le Mans 50th Anniversary Race in 2010 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xfrm>
            <a:off x="5202620" y="4665605"/>
            <a:ext cx="6638805" cy="129243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The Jaguar XK-120</a:t>
            </a:r>
          </a:p>
        </p:txBody>
      </p:sp>
      <p:pic>
        <p:nvPicPr>
          <p:cNvPr id="159" name="Picture 8" descr="Picture 8"/>
          <p:cNvPicPr>
            <a:picLocks noChangeAspect="1"/>
          </p:cNvPicPr>
          <p:nvPr/>
        </p:nvPicPr>
        <p:blipFill>
          <a:blip r:embed="rId2"/>
          <a:srcRect l="3522"/>
          <a:stretch>
            <a:fillRect/>
          </a:stretch>
        </p:blipFill>
        <p:spPr>
          <a:xfrm>
            <a:off x="18" y="1"/>
            <a:ext cx="4848187" cy="435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6" descr="Picture 6"/>
          <p:cNvPicPr>
            <a:picLocks noChangeAspect="1"/>
          </p:cNvPicPr>
          <p:nvPr/>
        </p:nvPicPr>
        <p:blipFill>
          <a:blip r:embed="rId3"/>
          <a:srcRect b="9502"/>
          <a:stretch>
            <a:fillRect/>
          </a:stretch>
        </p:blipFill>
        <p:spPr>
          <a:xfrm>
            <a:off x="4972050" y="-2"/>
            <a:ext cx="7216831" cy="435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4" descr="Picture 4"/>
          <p:cNvPicPr>
            <a:picLocks noChangeAspect="1"/>
          </p:cNvPicPr>
          <p:nvPr/>
        </p:nvPicPr>
        <p:blipFill>
          <a:blip r:embed="rId4"/>
          <a:srcRect t="17018" b="9273"/>
          <a:stretch>
            <a:fillRect/>
          </a:stretch>
        </p:blipFill>
        <p:spPr>
          <a:xfrm>
            <a:off x="19" y="4472609"/>
            <a:ext cx="4848286" cy="2385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0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 8"/>
          <p:cNvSpPr/>
          <p:nvPr/>
        </p:nvSpPr>
        <p:spPr>
          <a:xfrm>
            <a:off x="457198" y="461736"/>
            <a:ext cx="2149364" cy="1870057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Rectangle 10"/>
          <p:cNvSpPr/>
          <p:nvPr/>
        </p:nvSpPr>
        <p:spPr>
          <a:xfrm>
            <a:off x="2752604" y="453981"/>
            <a:ext cx="6675119" cy="1877811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4" name="Title 1"/>
          <p:cNvSpPr txBox="1">
            <a:spLocks noGrp="1"/>
          </p:cNvSpPr>
          <p:nvPr>
            <p:ph type="title"/>
          </p:nvPr>
        </p:nvSpPr>
        <p:spPr>
          <a:xfrm>
            <a:off x="3045211" y="731518"/>
            <a:ext cx="6089908" cy="142646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E-Type Series 1 Road Tests</a:t>
            </a:r>
          </a:p>
        </p:txBody>
      </p:sp>
      <p:sp>
        <p:nvSpPr>
          <p:cNvPr id="405" name="Rectangle 12"/>
          <p:cNvSpPr/>
          <p:nvPr/>
        </p:nvSpPr>
        <p:spPr>
          <a:xfrm>
            <a:off x="9573768" y="453153"/>
            <a:ext cx="2149360" cy="187864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6" name="Rectangle 14"/>
          <p:cNvSpPr/>
          <p:nvPr/>
        </p:nvSpPr>
        <p:spPr>
          <a:xfrm>
            <a:off x="458919" y="2480954"/>
            <a:ext cx="11264208" cy="3918125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5" name="Content Placeholder 2"/>
          <p:cNvGrpSpPr/>
          <p:nvPr/>
        </p:nvGrpSpPr>
        <p:grpSpPr>
          <a:xfrm>
            <a:off x="920687" y="2800211"/>
            <a:ext cx="10334754" cy="3280055"/>
            <a:chOff x="0" y="0"/>
            <a:chExt cx="10334753" cy="3280055"/>
          </a:xfrm>
        </p:grpSpPr>
        <p:sp>
          <p:nvSpPr>
            <p:cNvPr id="407" name="Rounded Rectangle"/>
            <p:cNvSpPr/>
            <p:nvPr/>
          </p:nvSpPr>
          <p:spPr>
            <a:xfrm>
              <a:off x="0" y="-1"/>
              <a:ext cx="4429181" cy="281253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10" name="Group"/>
            <p:cNvGrpSpPr/>
            <p:nvPr/>
          </p:nvGrpSpPr>
          <p:grpSpPr>
            <a:xfrm>
              <a:off x="492131" y="467524"/>
              <a:ext cx="4429182" cy="2812531"/>
              <a:chOff x="0" y="0"/>
              <a:chExt cx="4429181" cy="2812530"/>
            </a:xfrm>
          </p:grpSpPr>
          <p:sp>
            <p:nvSpPr>
              <p:cNvPr id="408" name="Rounded Rectangle"/>
              <p:cNvSpPr/>
              <p:nvPr/>
            </p:nvSpPr>
            <p:spPr>
              <a:xfrm>
                <a:off x="-1" y="0"/>
                <a:ext cx="4429183" cy="2812531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  <a:endParaRPr/>
              </a:p>
            </p:txBody>
          </p:sp>
          <p:sp>
            <p:nvSpPr>
              <p:cNvPr id="409" name="Autocar: it as &quot;In its 4.2 guise the E-Type is a fast car (the fastest we have ever tested) and offers just about the easiest way to travel quickly by road.&quot;"/>
              <p:cNvSpPr txBox="1"/>
              <p:nvPr/>
            </p:nvSpPr>
            <p:spPr>
              <a:xfrm>
                <a:off x="82375" y="785804"/>
                <a:ext cx="4264431" cy="1240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800"/>
                  </a:spcBef>
                  <a:defRPr sz="2000" b="1" i="1"/>
                </a:pPr>
                <a:r>
                  <a:t>Autocar:</a:t>
                </a:r>
                <a:r>
                  <a:rPr b="0" u="sng"/>
                  <a:t> </a:t>
                </a:r>
                <a:r>
                  <a:rPr b="0" i="0"/>
                  <a:t>it as "In its 4.2 guise the E-Type is a fast car (the fastest we have ever tested) and offers just about the easiest way to travel quickly by road."</a:t>
                </a:r>
              </a:p>
            </p:txBody>
          </p:sp>
        </p:grpSp>
        <p:sp>
          <p:nvSpPr>
            <p:cNvPr id="411" name="Rounded Rectangle"/>
            <p:cNvSpPr/>
            <p:nvPr/>
          </p:nvSpPr>
          <p:spPr>
            <a:xfrm>
              <a:off x="5413440" y="-1"/>
              <a:ext cx="4429181" cy="281253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grpSp>
          <p:nvGrpSpPr>
            <p:cNvPr id="414" name="Group"/>
            <p:cNvGrpSpPr/>
            <p:nvPr/>
          </p:nvGrpSpPr>
          <p:grpSpPr>
            <a:xfrm>
              <a:off x="5905571" y="467524"/>
              <a:ext cx="4429183" cy="2812531"/>
              <a:chOff x="0" y="0"/>
              <a:chExt cx="4429181" cy="2812530"/>
            </a:xfrm>
          </p:grpSpPr>
          <p:sp>
            <p:nvSpPr>
              <p:cNvPr id="412" name="Rounded Rectangle"/>
              <p:cNvSpPr/>
              <p:nvPr/>
            </p:nvSpPr>
            <p:spPr>
              <a:xfrm>
                <a:off x="-1" y="0"/>
                <a:ext cx="4429183" cy="2812531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  <a:endParaRPr/>
              </a:p>
            </p:txBody>
          </p:sp>
          <p:sp>
            <p:nvSpPr>
              <p:cNvPr id="413" name="Motor Magazine: &quot;The new 4.2 supersedes the early 3.8 as the fastest car Motor has tested. The absurd ease which 100 mph (161 km/h) can be exceeded in a 1⁄4 mile (402 m) never failed to astonish. 3,000 miles of testing confirms that this is still one of "/>
              <p:cNvSpPr txBox="1"/>
              <p:nvPr/>
            </p:nvSpPr>
            <p:spPr>
              <a:xfrm>
                <a:off x="82375" y="204235"/>
                <a:ext cx="4264431" cy="24040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800"/>
                  </a:spcBef>
                  <a:defRPr sz="2000" b="1" i="1"/>
                </a:pPr>
                <a:r>
                  <a:t>Motor Magazine: </a:t>
                </a:r>
                <a:r>
                  <a:rPr b="0" i="0"/>
                  <a:t>"The new 4.2 supersedes the early 3.8 as the fastest car Motor has tested. The absurd ease which 100 mph (161 km/h) can be exceeded in a </a:t>
                </a:r>
                <a:r>
                  <a:rPr b="0" i="0" baseline="30000"/>
                  <a:t>1</a:t>
                </a:r>
                <a:r>
                  <a:rPr b="0" i="0"/>
                  <a:t>⁄</a:t>
                </a:r>
                <a:r>
                  <a:rPr b="0" i="0" baseline="-25000"/>
                  <a:t>4</a:t>
                </a:r>
                <a:r>
                  <a:rPr b="0" i="0"/>
                  <a:t> mile (402 m) never failed to astonish. 3,000 miles of testing confirms that this is still one of the worlds outstanding cars"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17"/>
          <p:cNvSpPr/>
          <p:nvPr/>
        </p:nvSpPr>
        <p:spPr>
          <a:xfrm>
            <a:off x="466344" y="448053"/>
            <a:ext cx="3414370" cy="3801261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8" name="Title 1"/>
          <p:cNvSpPr txBox="1">
            <a:spLocks noGrp="1"/>
          </p:cNvSpPr>
          <p:nvPr>
            <p:ph type="title"/>
          </p:nvPr>
        </p:nvSpPr>
        <p:spPr>
          <a:xfrm>
            <a:off x="777238" y="731517"/>
            <a:ext cx="2845194" cy="3237583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XK-E Initial Engines</a:t>
            </a:r>
          </a:p>
        </p:txBody>
      </p:sp>
      <p:sp>
        <p:nvSpPr>
          <p:cNvPr id="419" name="Rectangle 19"/>
          <p:cNvSpPr/>
          <p:nvPr/>
        </p:nvSpPr>
        <p:spPr>
          <a:xfrm>
            <a:off x="466341" y="4419227"/>
            <a:ext cx="3414373" cy="1979854"/>
          </a:xfrm>
          <a:prstGeom prst="rect">
            <a:avLst/>
          </a:prstGeom>
          <a:solidFill>
            <a:schemeClr val="accent1">
              <a:alpha val="94902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0" name="Rectangle 21"/>
          <p:cNvSpPr/>
          <p:nvPr/>
        </p:nvSpPr>
        <p:spPr>
          <a:xfrm>
            <a:off x="4044603" y="448053"/>
            <a:ext cx="7688476" cy="5952749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379709" y="686860"/>
            <a:ext cx="7037593" cy="5475132"/>
          </a:xfrm>
          <a:prstGeom prst="rect">
            <a:avLst/>
          </a:prstGeom>
        </p:spPr>
        <p:txBody>
          <a:bodyPr anchor="ctr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4.2-litre engine produced the same power as the 3.8-litre (265 bhp;198 kW) and same top speed (150 mph;241 km/h)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Torque was increased approximately 10% from 240 to 283 lb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⋅</a:t>
            </a:r>
            <a:r>
              <a:t>ft 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Acceleration remained pretty much the same and 0 to 60 mph times were around 6.4 seconds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Maximum power was now reached at 5,400 rpm instead of 5,500 rpm on the 3.8-litre 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That all meant better throttle response for drivers that did not want to shift down gears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4.2-litre's block was completely redesigned, made longer to accommodate 5 mm (0.20 in) larger bores, and the crankshaft modified to use newer bearings. 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Other engine upgrades included a new alternator/generator and an electric cooling fan for the radiator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angle 7"/>
          <p:cNvSpPr/>
          <p:nvPr/>
        </p:nvSpPr>
        <p:spPr>
          <a:xfrm>
            <a:off x="466344" y="448053"/>
            <a:ext cx="3414370" cy="3801261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Title 1"/>
          <p:cNvSpPr txBox="1">
            <a:spLocks noGrp="1"/>
          </p:cNvSpPr>
          <p:nvPr>
            <p:ph type="title"/>
          </p:nvPr>
        </p:nvSpPr>
        <p:spPr>
          <a:xfrm>
            <a:off x="777238" y="731517"/>
            <a:ext cx="2845194" cy="3237583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Jaguar XK-E Series 2 Changes</a:t>
            </a:r>
          </a:p>
        </p:txBody>
      </p:sp>
      <p:sp>
        <p:nvSpPr>
          <p:cNvPr id="425" name="Rectangle 9"/>
          <p:cNvSpPr/>
          <p:nvPr/>
        </p:nvSpPr>
        <p:spPr>
          <a:xfrm>
            <a:off x="466341" y="4419227"/>
            <a:ext cx="3414373" cy="1979854"/>
          </a:xfrm>
          <a:prstGeom prst="rect">
            <a:avLst/>
          </a:prstGeom>
          <a:solidFill>
            <a:schemeClr val="accent1">
              <a:alpha val="94902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6" name="Rectangle 11"/>
          <p:cNvSpPr/>
          <p:nvPr/>
        </p:nvSpPr>
        <p:spPr>
          <a:xfrm>
            <a:off x="4044603" y="448053"/>
            <a:ext cx="7688476" cy="5952749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379709" y="686860"/>
            <a:ext cx="7037593" cy="5475132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most distinctive exterior feature was the absence of the glass headlight covers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Series 2 cars had a wrap-around rear bumper, larger front indicators and tail lights re-positioned below the bumpers,  and an enlarged grille and twin electric fans to aid cooling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They also had</a:t>
            </a:r>
            <a:r>
              <a:rPr sz="1400"/>
              <a:t>: </a:t>
            </a:r>
          </a:p>
          <a:p>
            <a:pPr marL="514350" lvl="1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 steering lock which moved the ignition switch to the steering column, replacing the dashboard mounted ignition and push button starter</a:t>
            </a:r>
            <a:endParaRPr sz="2400"/>
          </a:p>
          <a:p>
            <a:pPr marL="514350" lvl="1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 symmetrical array of metal toggle switches were replaced with plastic rockers</a:t>
            </a:r>
            <a:endParaRPr sz="2400"/>
          </a:p>
          <a:p>
            <a:pPr marL="514350" lvl="1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 collapsible steering column to absorb impact in the event of an accident </a:t>
            </a:r>
            <a:endParaRPr sz="2400"/>
          </a:p>
          <a:p>
            <a:pPr marL="514350" lvl="1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New seats allowed the fitment of head restraints, as required by U.S. law beginning in 1969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engine is easily identified visually by the change from smooth polished cam covers to a more industrial "ribbed" appearance 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engine was de-tuned in the US with twin two-barrel Strombergs replacing three SUs. Reducing horsepower from 265 to 246 and torque from 283 to 263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Air conditioning and power steering were available as factory options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9" name="Content Placeholder 4"/>
          <p:cNvGraphicFramePr/>
          <p:nvPr/>
        </p:nvGraphicFramePr>
        <p:xfrm>
          <a:off x="4410075" y="1814544"/>
          <a:ext cx="3352800" cy="449100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Overview</a:t>
                      </a:r>
                    </a:p>
                  </a:txBody>
                  <a:tcPr marL="30480" marR="30480" marT="30480" marB="3048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7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Also called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Jaguar XK-E</a:t>
                      </a:r>
                      <a:r>
                        <a:rPr sz="700" u="sng" baseline="3000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/>
                        </a:rPr>
                        <a:t>[50]</a:t>
                      </a:r>
                    </a:p>
                  </a:txBody>
                  <a:tcPr marL="30480" marR="30480" marT="30480" marB="3048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Production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1968–71</a:t>
                      </a:r>
                      <a:r>
                        <a:rPr sz="700" u="sng" baseline="3000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/>
                        </a:rPr>
                        <a:t>[31]</a:t>
                      </a:r>
                      <a:r>
                        <a:rPr sz="700" u="sng" baseline="3000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/>
                        </a:rPr>
                        <a:t>[32]</a:t>
                      </a:r>
                    </a:p>
                  </a:txBody>
                  <a:tcPr marL="30480" marR="30480" marT="30480" marB="3048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Body and chassis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254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 b="1" u="sng">
                          <a:solidFill>
                            <a:srgbClr val="0563C1"/>
                          </a:solidFill>
                          <a:uFill>
                            <a:solidFill>
                              <a:srgbClr val="0563C1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/>
                        </a:rPr>
                        <a:t>Body style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2-door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/>
                        </a:rPr>
                        <a:t>fastback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/>
                        </a:rPr>
                        <a:t>coupé</a:t>
                      </a:r>
                      <a:br/>
                      <a:r>
                        <a:t>2-door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/>
                        </a:rPr>
                        <a:t>2+2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/>
                        </a:rPr>
                        <a:t>fastback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/>
                        </a:rPr>
                        <a:t>coupé</a:t>
                      </a:r>
                      <a:br/>
                      <a:r>
                        <a:t>2-door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/>
                        </a:rPr>
                        <a:t>roadster</a:t>
                      </a:r>
                    </a:p>
                  </a:txBody>
                  <a:tcPr marL="30480" marR="30480" marT="30480" marB="3048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Powertrain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7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 b="1" u="sng">
                          <a:solidFill>
                            <a:srgbClr val="0563C1"/>
                          </a:solidFill>
                          <a:uFill>
                            <a:solidFill>
                              <a:srgbClr val="0563C1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/>
                        </a:rPr>
                        <a:t>Engine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4.2 L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/>
                        </a:rPr>
                        <a:t>XK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/>
                        </a:rPr>
                        <a:t>I6</a:t>
                      </a:r>
                    </a:p>
                  </a:txBody>
                  <a:tcPr marL="30480" marR="30480" marT="30480" marB="3048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Dimensions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6254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 b="1" u="sng">
                          <a:solidFill>
                            <a:srgbClr val="0563C1"/>
                          </a:solidFill>
                          <a:uFill>
                            <a:solidFill>
                              <a:srgbClr val="0563C1"/>
                            </a:solidFill>
                          </a:uFill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/>
                        </a:rPr>
                        <a:t>Kerb weight</a:t>
                      </a:r>
                    </a:p>
                  </a:txBody>
                  <a:tcPr marL="30480" marR="30480" marT="30480" marB="3048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3,018 lb (1,369 kg) (FHC)</a:t>
                      </a:r>
                      <a:br/>
                      <a:r>
                        <a:t>2,750 lb (1,247 kg) (OTS)</a:t>
                      </a:r>
                      <a:br/>
                      <a:r>
                        <a:t>3,090 lb (1,402 kg) (2+2)</a:t>
                      </a:r>
                      <a:r>
                        <a:rPr sz="700" u="sng" baseline="3000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/>
                        </a:rPr>
                        <a:t>[34]</a:t>
                      </a:r>
                    </a:p>
                  </a:txBody>
                  <a:tcPr marL="30480" marR="30480" marT="30480" marB="3048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Jaguar XK-E Series 2 </a:t>
            </a:r>
            <a:r>
              <a:rPr sz="1800" b="1">
                <a:latin typeface="Arial"/>
                <a:ea typeface="Arial"/>
                <a:cs typeface="Arial"/>
                <a:sym typeface="Arial"/>
              </a:rPr>
              <a:t>Series 2 (1968–71)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8"/>
          <p:cNvSpPr/>
          <p:nvPr/>
        </p:nvSpPr>
        <p:spPr>
          <a:xfrm>
            <a:off x="458922" y="453981"/>
            <a:ext cx="6675119" cy="1877811"/>
          </a:xfrm>
          <a:prstGeom prst="rect">
            <a:avLst/>
          </a:prstGeom>
          <a:solidFill>
            <a:srgbClr val="505F6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Title 1"/>
          <p:cNvSpPr txBox="1"/>
          <p:nvPr/>
        </p:nvSpPr>
        <p:spPr>
          <a:xfrm>
            <a:off x="777238" y="731519"/>
            <a:ext cx="5998467" cy="1426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Jaguar XK-E Series 3 Changes</a:t>
            </a:r>
          </a:p>
        </p:txBody>
      </p:sp>
      <p:sp>
        <p:nvSpPr>
          <p:cNvPr id="434" name="Rectangle 10"/>
          <p:cNvSpPr/>
          <p:nvPr/>
        </p:nvSpPr>
        <p:spPr>
          <a:xfrm>
            <a:off x="7277100" y="461736"/>
            <a:ext cx="2149363" cy="1870057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5" name="Rectangle 12"/>
          <p:cNvSpPr/>
          <p:nvPr/>
        </p:nvSpPr>
        <p:spPr>
          <a:xfrm>
            <a:off x="9573768" y="453153"/>
            <a:ext cx="2149360" cy="1878641"/>
          </a:xfrm>
          <a:prstGeom prst="rect">
            <a:avLst/>
          </a:prstGeom>
          <a:solidFill>
            <a:srgbClr val="6D93A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6" name="Rectangle 14"/>
          <p:cNvSpPr/>
          <p:nvPr/>
        </p:nvSpPr>
        <p:spPr>
          <a:xfrm>
            <a:off x="458919" y="2480954"/>
            <a:ext cx="6675123" cy="3918125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789455" y="2798385"/>
            <a:ext cx="6031970" cy="3283261"/>
          </a:xfrm>
          <a:prstGeom prst="rect">
            <a:avLst/>
          </a:prstGeom>
        </p:spPr>
        <p:txBody>
          <a:bodyPr anchor="ctr"/>
          <a:lstStyle/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86"/>
            </a:pPr>
            <a:r>
              <a:t>The E-Type Series 3 was introduced in 1971</a:t>
            </a:r>
            <a:endParaRPr sz="989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86"/>
            </a:pPr>
            <a:r>
              <a:t> It had a new 5.3 L Jaguar V12 engine, uprated brakes and standard power steering. </a:t>
            </a:r>
            <a:endParaRPr sz="989"/>
          </a:p>
          <a:p>
            <a:pPr marL="509206" lvl="1" indent="-226313" defTabSz="905255">
              <a:lnSpc>
                <a:spcPct val="81000"/>
              </a:lnSpc>
              <a:spcBef>
                <a:spcPts val="500"/>
              </a:spcBef>
              <a:buFontTx/>
              <a:buChar char="➢"/>
              <a:defRPr sz="1386"/>
            </a:pPr>
            <a:r>
              <a:t>The V12 was equipped with four Zenith carburetors</a:t>
            </a:r>
          </a:p>
          <a:p>
            <a:pPr marL="509206" lvl="1" indent="-226313" defTabSz="905255">
              <a:lnSpc>
                <a:spcPct val="81000"/>
              </a:lnSpc>
              <a:spcBef>
                <a:spcPts val="500"/>
              </a:spcBef>
              <a:buFontTx/>
              <a:buChar char="➢"/>
              <a:defRPr sz="1386"/>
            </a:pPr>
            <a:r>
              <a:t>It produced a claimed 203 kW (272 hp), more torque, and a 0-60 mph acceleration of less than seven seconds </a:t>
            </a:r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86"/>
            </a:pPr>
            <a:r>
              <a:t>The short wheelbase FHC body style was discontinued, with the Series 3 available only as a convertible and 2+2 coupé. </a:t>
            </a:r>
            <a:endParaRPr sz="989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86"/>
            </a:pPr>
            <a:r>
              <a:t>The final production E-Type OTS Roadster was built in June 1974</a:t>
            </a:r>
            <a:r>
              <a:rPr u="sng" baseline="29979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]</a:t>
            </a:r>
            <a:endParaRPr sz="989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86"/>
            </a:pPr>
            <a:r>
              <a:t>Optionally an automatic transmission, wire wheels and air conditioning were available. </a:t>
            </a:r>
            <a:endParaRPr sz="989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86"/>
            </a:pPr>
            <a:r>
              <a:t>The Series 3 is easily identifiable by the large cross-slatted front grille, flared wheel arches, wider tires, four exhaust tips and a badge on the rear that proclaims it to be a V12 </a:t>
            </a:r>
          </a:p>
        </p:txBody>
      </p:sp>
      <p:pic>
        <p:nvPicPr>
          <p:cNvPr id="438" name="Picture 1" descr="Picture 1"/>
          <p:cNvPicPr>
            <a:picLocks noChangeAspect="1"/>
          </p:cNvPicPr>
          <p:nvPr/>
        </p:nvPicPr>
        <p:blipFill>
          <a:blip r:embed="rId3"/>
          <a:srcRect b="11788"/>
          <a:stretch>
            <a:fillRect/>
          </a:stretch>
        </p:blipFill>
        <p:spPr>
          <a:xfrm>
            <a:off x="7277100" y="2500003"/>
            <a:ext cx="4455980" cy="3918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itle 1"/>
          <p:cNvSpPr txBox="1"/>
          <p:nvPr/>
        </p:nvSpPr>
        <p:spPr>
          <a:xfrm>
            <a:off x="1182147" y="627565"/>
            <a:ext cx="8130621" cy="132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Jaguar XK-E Series 3 Changes, ct’d.</a:t>
            </a:r>
          </a:p>
        </p:txBody>
      </p:sp>
      <p:sp>
        <p:nvSpPr>
          <p:cNvPr id="44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36374" y="1953124"/>
            <a:ext cx="7874225" cy="4461964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1800"/>
            </a:pPr>
            <a:r>
              <a:t>The newly used longer wheelbase offered significantly more room in all directions </a:t>
            </a:r>
          </a:p>
          <a:p>
            <a:pPr marL="0">
              <a:spcBef>
                <a:spcPts val="600"/>
              </a:spcBef>
              <a:defRPr sz="1800"/>
            </a:pPr>
            <a:r>
              <a:t>Easily identifiable by the large cross-slatted front grille, flared wheel arches, wider tires, four exhaust tips and a badge on the rear that proclaims it to be a V12</a:t>
            </a:r>
          </a:p>
          <a:p>
            <a:pPr marL="0">
              <a:spcBef>
                <a:spcPts val="600"/>
              </a:spcBef>
              <a:defRPr sz="1800"/>
            </a:pPr>
            <a:r>
              <a:t> The first published road test of the series 3 was in Jaguar Driver, the club magazine of the Jaguar Drivers' Club </a:t>
            </a:r>
          </a:p>
          <a:p>
            <a:pPr marL="0">
              <a:spcBef>
                <a:spcPts val="600"/>
              </a:spcBef>
              <a:defRPr sz="1800"/>
            </a:pPr>
            <a:r>
              <a:t>Cars for the US market were fitted with large projecting rubber bumper over-riders (in 1973 these were on front, in 1974 both front and rear) to meet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l</a:t>
            </a:r>
            <a:r>
              <a:t>oca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l </a:t>
            </a:r>
            <a:r>
              <a:t>5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 </a:t>
            </a:r>
            <a:r>
              <a:t>mph impact regulation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s</a:t>
            </a:r>
            <a:r>
              <a:t>, </a:t>
            </a:r>
          </a:p>
          <a:p>
            <a:pPr marL="0">
              <a:spcBef>
                <a:spcPts val="600"/>
              </a:spcBef>
              <a:defRPr sz="1800"/>
            </a:pPr>
            <a:r>
              <a:t>US models also had side indicator repeats on the front wings. </a:t>
            </a:r>
          </a:p>
          <a:p>
            <a:pPr marL="0">
              <a:spcBef>
                <a:spcPts val="600"/>
              </a:spcBef>
              <a:defRPr sz="1800"/>
            </a:pPr>
            <a:r>
              <a:t>There was a very limited number of six-cylinder Series 3 E-Types built. </a:t>
            </a:r>
          </a:p>
          <a:p>
            <a:pPr marL="0">
              <a:spcBef>
                <a:spcPts val="600"/>
              </a:spcBef>
              <a:defRPr sz="1800"/>
            </a:pPr>
            <a:r>
              <a:t>The V12 Open Two Seater and V12 2+2 were factory fitted with Dunlop E70VR − 15-inch tires on 15 × 6K wire or solid wheels</a:t>
            </a:r>
          </a:p>
        </p:txBody>
      </p:sp>
      <p:sp>
        <p:nvSpPr>
          <p:cNvPr id="442" name="Rectangle 9"/>
          <p:cNvSpPr/>
          <p:nvPr/>
        </p:nvSpPr>
        <p:spPr>
          <a:xfrm>
            <a:off x="10088880" y="0"/>
            <a:ext cx="2103122" cy="6858000"/>
          </a:xfrm>
          <a:prstGeom prst="rect">
            <a:avLst/>
          </a:prstGeom>
          <a:solidFill>
            <a:srgbClr val="4C596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3" name="Oval 11"/>
          <p:cNvSpPr/>
          <p:nvPr/>
        </p:nvSpPr>
        <p:spPr>
          <a:xfrm>
            <a:off x="8915400" y="2358912"/>
            <a:ext cx="2140175" cy="214017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299A9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4" name="Picture 4" descr="Picture 4"/>
          <p:cNvPicPr>
            <a:picLocks noChangeAspect="1"/>
          </p:cNvPicPr>
          <p:nvPr/>
        </p:nvPicPr>
        <p:blipFill>
          <a:blip r:embed="rId3"/>
          <a:srcRect l="1522" b="3"/>
          <a:stretch>
            <a:fillRect/>
          </a:stretch>
        </p:blipFill>
        <p:spPr>
          <a:xfrm>
            <a:off x="9030743" y="2474254"/>
            <a:ext cx="1912504" cy="1909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8" y="0"/>
                  <a:pt x="0" y="4837"/>
                  <a:pt x="0" y="10802"/>
                </a:cubicBezTo>
                <a:cubicBezTo>
                  <a:pt x="0" y="16767"/>
                  <a:pt x="4838" y="21600"/>
                  <a:pt x="10802" y="21600"/>
                </a:cubicBezTo>
                <a:cubicBezTo>
                  <a:pt x="16767" y="21600"/>
                  <a:pt x="21600" y="16767"/>
                  <a:pt x="21600" y="10802"/>
                </a:cubicBezTo>
                <a:cubicBezTo>
                  <a:pt x="21600" y="4837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 1"/>
          <p:cNvSpPr txBox="1">
            <a:spLocks noGrp="1"/>
          </p:cNvSpPr>
          <p:nvPr>
            <p:ph type="title"/>
          </p:nvPr>
        </p:nvSpPr>
        <p:spPr>
          <a:xfrm>
            <a:off x="714754" y="321209"/>
            <a:ext cx="10762492" cy="120701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Jaguar XK-E Engines</a:t>
            </a:r>
          </a:p>
        </p:txBody>
      </p:sp>
      <p:pic>
        <p:nvPicPr>
          <p:cNvPr id="447" name="Picture 4" descr="Picture 4"/>
          <p:cNvPicPr>
            <a:picLocks noChangeAspect="1"/>
          </p:cNvPicPr>
          <p:nvPr/>
        </p:nvPicPr>
        <p:blipFill>
          <a:blip r:embed="rId2"/>
          <a:srcRect r="9794"/>
          <a:stretch>
            <a:fillRect/>
          </a:stretch>
        </p:blipFill>
        <p:spPr>
          <a:xfrm>
            <a:off x="609600" y="2156978"/>
            <a:ext cx="5212080" cy="3856835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traight Connector 11"/>
          <p:cNvSpPr/>
          <p:nvPr/>
        </p:nvSpPr>
        <p:spPr>
          <a:xfrm flipH="1">
            <a:off x="6095998" y="3354774"/>
            <a:ext cx="2" cy="2120902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49" name="Picture 6" descr="Picture 6"/>
          <p:cNvPicPr>
            <a:picLocks noChangeAspect="1"/>
          </p:cNvPicPr>
          <p:nvPr/>
        </p:nvPicPr>
        <p:blipFill>
          <a:blip r:embed="rId3"/>
          <a:srcRect t="1190" b="1"/>
          <a:stretch>
            <a:fillRect/>
          </a:stretch>
        </p:blipFill>
        <p:spPr>
          <a:xfrm>
            <a:off x="6370320" y="2156340"/>
            <a:ext cx="5212082" cy="385757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TextBox 7"/>
          <p:cNvSpPr txBox="1"/>
          <p:nvPr/>
        </p:nvSpPr>
        <p:spPr>
          <a:xfrm>
            <a:off x="2836545" y="6119470"/>
            <a:ext cx="494639" cy="44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V8</a:t>
            </a:r>
          </a:p>
        </p:txBody>
      </p:sp>
      <p:sp>
        <p:nvSpPr>
          <p:cNvPr id="451" name="TextBox 9"/>
          <p:cNvSpPr txBox="1"/>
          <p:nvPr/>
        </p:nvSpPr>
        <p:spPr>
          <a:xfrm>
            <a:off x="8685146" y="6102399"/>
            <a:ext cx="674870" cy="44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V12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3" animBg="1" advAuto="0"/>
      <p:bldP spid="447" grpId="2" animBg="1" advAuto="0"/>
      <p:bldP spid="449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Rectangle 7"/>
          <p:cNvSpPr/>
          <p:nvPr/>
        </p:nvSpPr>
        <p:spPr>
          <a:xfrm>
            <a:off x="546100" y="349250"/>
            <a:ext cx="11099800" cy="18034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4" name="Title 1"/>
          <p:cNvSpPr txBox="1">
            <a:spLocks noGrp="1"/>
          </p:cNvSpPr>
          <p:nvPr>
            <p:ph type="title"/>
          </p:nvPr>
        </p:nvSpPr>
        <p:spPr>
          <a:xfrm>
            <a:off x="838200" y="588168"/>
            <a:ext cx="10515600" cy="1325564"/>
          </a:xfrm>
          <a:prstGeom prst="rect">
            <a:avLst/>
          </a:prstGeom>
        </p:spPr>
        <p:txBody>
          <a:bodyPr/>
          <a:lstStyle>
            <a:lvl1pPr algn="ctr">
              <a:defRPr sz="4600">
                <a:solidFill>
                  <a:srgbClr val="FFFFFF"/>
                </a:solidFill>
              </a:defRPr>
            </a:lvl1pPr>
          </a:lstStyle>
          <a:p>
            <a:r>
              <a:t>Motorsports</a:t>
            </a:r>
          </a:p>
        </p:txBody>
      </p:sp>
      <p:sp>
        <p:nvSpPr>
          <p:cNvPr id="45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2391567"/>
            <a:ext cx="10515600" cy="3785397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1963 Australian GT Championship</a:t>
            </a:r>
            <a:r>
              <a:t> was won by a "lightweight" E-Type</a:t>
            </a:r>
          </a:p>
          <a:p>
            <a:pPr marL="0">
              <a:spcBef>
                <a:spcPts val="6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 Jaguar E-Type was very successful in SCCA Production sports car racing with Group 44 taking the B-Production championship with a Series-3 V12 racer in 1975</a:t>
            </a:r>
          </a:p>
          <a:p>
            <a:pPr marL="0">
              <a:spcBef>
                <a:spcPts val="6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 few years later aGran-Turismo Jaguar from Cleveland Ohio campaigned a 4.2-litre six-cylinder FHC racer in SCCA production series, and in 1980 won the National Championship in the SCCA C-Production Class, defeating a fully funded factory Nissan Z-car team with Paul Newman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itle 1"/>
          <p:cNvSpPr txBox="1">
            <a:spLocks noGrp="1"/>
          </p:cNvSpPr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Summary</a:t>
            </a:r>
          </a:p>
        </p:txBody>
      </p:sp>
      <p:sp>
        <p:nvSpPr>
          <p:cNvPr id="46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179226" y="3092968"/>
            <a:ext cx="9833548" cy="269397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See slide 39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xfrm>
            <a:off x="762000" y="803324"/>
            <a:ext cx="5314539" cy="13255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The classic 3.4 L straight-6 was highly advanced for a mass-produced unit of the time:</a:t>
            </a:r>
          </a:p>
        </p:txBody>
      </p:sp>
      <p:sp>
        <p:nvSpPr>
          <p:cNvPr id="164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762000" y="2279018"/>
            <a:ext cx="5314544" cy="337592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High-strength aluminium alloy cylinder head </a:t>
            </a:r>
            <a:endParaRPr sz="1800"/>
          </a:p>
          <a:p>
            <a:pPr>
              <a:defRPr sz="2000"/>
            </a:pPr>
            <a:r>
              <a:t>Hemispherical combustion chambers </a:t>
            </a:r>
            <a:endParaRPr sz="1800"/>
          </a:p>
          <a:p>
            <a:pPr>
              <a:defRPr sz="2000"/>
            </a:pPr>
            <a:r>
              <a:t>Inclined valves with bucket tappets </a:t>
            </a:r>
            <a:endParaRPr sz="1800"/>
          </a:p>
          <a:p>
            <a:pPr>
              <a:defRPr sz="2000"/>
            </a:pPr>
            <a:r>
              <a:t>Twin side-draft SU carburetors </a:t>
            </a:r>
            <a:endParaRPr sz="1800"/>
          </a:p>
          <a:p>
            <a:pPr>
              <a:defRPr sz="2000"/>
            </a:pPr>
            <a:r>
              <a:t>Dual chain-driven overhead-camshafts </a:t>
            </a:r>
            <a:endParaRPr sz="1800"/>
          </a:p>
          <a:p>
            <a:pPr>
              <a:defRPr sz="2000"/>
            </a:pPr>
            <a:r>
              <a:t>160 hp with 8:1 compr. ratio &amp; 80 octane fuel </a:t>
            </a:r>
            <a:endParaRPr sz="1800"/>
          </a:p>
          <a:p>
            <a:pPr>
              <a:defRPr sz="2000"/>
            </a:pPr>
            <a:r>
              <a:t>Evolved to 3.8 &amp; 4.2-litre versions until 1974</a:t>
            </a:r>
          </a:p>
        </p:txBody>
      </p:sp>
      <p:sp>
        <p:nvSpPr>
          <p:cNvPr id="165" name="Freeform: Shape 13"/>
          <p:cNvSpPr/>
          <p:nvPr/>
        </p:nvSpPr>
        <p:spPr>
          <a:xfrm flipH="1">
            <a:off x="6582780" y="-2009"/>
            <a:ext cx="5609222" cy="5840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57" y="0"/>
                </a:lnTo>
                <a:lnTo>
                  <a:pt x="18571" y="755"/>
                </a:lnTo>
                <a:cubicBezTo>
                  <a:pt x="20463" y="2957"/>
                  <a:pt x="21600" y="5781"/>
                  <a:pt x="21600" y="8859"/>
                </a:cubicBezTo>
                <a:cubicBezTo>
                  <a:pt x="21600" y="15896"/>
                  <a:pt x="15661" y="21600"/>
                  <a:pt x="8334" y="21600"/>
                </a:cubicBezTo>
                <a:cubicBezTo>
                  <a:pt x="5587" y="21600"/>
                  <a:pt x="3035" y="20798"/>
                  <a:pt x="917" y="19424"/>
                </a:cubicBezTo>
                <a:lnTo>
                  <a:pt x="0" y="1876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6" name="Picture 3" descr="Picture 3"/>
          <p:cNvPicPr>
            <a:picLocks noChangeAspect="1"/>
          </p:cNvPicPr>
          <p:nvPr/>
        </p:nvPicPr>
        <p:blipFill>
          <a:blip r:embed="rId2"/>
          <a:srcRect l="19640" r="14920"/>
          <a:stretch>
            <a:fillRect/>
          </a:stretch>
        </p:blipFill>
        <p:spPr>
          <a:xfrm>
            <a:off x="6750139" y="-4"/>
            <a:ext cx="5441951" cy="5654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33" y="0"/>
                </a:moveTo>
                <a:lnTo>
                  <a:pt x="3800" y="293"/>
                </a:lnTo>
                <a:cubicBezTo>
                  <a:pt x="1452" y="2550"/>
                  <a:pt x="0" y="5671"/>
                  <a:pt x="0" y="9118"/>
                </a:cubicBezTo>
                <a:cubicBezTo>
                  <a:pt x="0" y="16011"/>
                  <a:pt x="5808" y="21600"/>
                  <a:pt x="12971" y="21600"/>
                </a:cubicBezTo>
                <a:cubicBezTo>
                  <a:pt x="15993" y="21600"/>
                  <a:pt x="18773" y="20606"/>
                  <a:pt x="20978" y="18938"/>
                </a:cubicBezTo>
                <a:lnTo>
                  <a:pt x="21600" y="18412"/>
                </a:lnTo>
                <a:lnTo>
                  <a:pt x="21600" y="0"/>
                </a:lnTo>
                <a:lnTo>
                  <a:pt x="413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Title 1"/>
          <p:cNvSpPr txBox="1">
            <a:spLocks noGrp="1"/>
          </p:cNvSpPr>
          <p:nvPr>
            <p:ph type="title"/>
          </p:nvPr>
        </p:nvSpPr>
        <p:spPr>
          <a:xfrm>
            <a:off x="572491" y="238538"/>
            <a:ext cx="11018524" cy="1434418"/>
          </a:xfrm>
          <a:prstGeom prst="rect">
            <a:avLst/>
          </a:prstGeom>
        </p:spPr>
        <p:txBody>
          <a:bodyPr anchor="b"/>
          <a:lstStyle/>
          <a:p>
            <a:pPr>
              <a:defRPr sz="4600">
                <a:latin typeface="Arial"/>
                <a:ea typeface="Arial"/>
                <a:cs typeface="Arial"/>
                <a:sym typeface="Arial"/>
              </a:defRPr>
            </a:pPr>
            <a:r>
              <a:t>The XK 120 Won/Placed in Many Races</a:t>
            </a:r>
            <a:br/>
            <a:endParaRPr/>
          </a:p>
        </p:txBody>
      </p:sp>
      <p:grpSp>
        <p:nvGrpSpPr>
          <p:cNvPr id="172" name="sketchy line"/>
          <p:cNvGrpSpPr/>
          <p:nvPr/>
        </p:nvGrpSpPr>
        <p:grpSpPr>
          <a:xfrm>
            <a:off x="572330" y="1655804"/>
            <a:ext cx="10972992" cy="59620"/>
            <a:chOff x="0" y="0"/>
            <a:chExt cx="10972991" cy="59618"/>
          </a:xfrm>
        </p:grpSpPr>
        <p:sp>
          <p:nvSpPr>
            <p:cNvPr id="170" name="Shape"/>
            <p:cNvSpPr/>
            <p:nvPr/>
          </p:nvSpPr>
          <p:spPr>
            <a:xfrm>
              <a:off x="0" y="-1"/>
              <a:ext cx="10972992" cy="5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Shape"/>
            <p:cNvSpPr/>
            <p:nvPr/>
          </p:nvSpPr>
          <p:spPr>
            <a:xfrm>
              <a:off x="372" y="5460"/>
              <a:ext cx="10972593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67714" y="2111711"/>
            <a:ext cx="6713554" cy="4507749"/>
          </a:xfrm>
          <a:prstGeom prst="rect">
            <a:avLst/>
          </a:prstGeom>
        </p:spPr>
        <p:txBody>
          <a:bodyPr/>
          <a:lstStyle/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First victory:</a:t>
            </a:r>
            <a:r>
              <a:rPr b="0"/>
              <a:t> 1 &amp; 2 at One-Hour Production Car Race Aug 1949 at Silverstone Circuit (conveniently 1 hr from the Factory)</a:t>
            </a:r>
            <a:endParaRPr sz="1584"/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First US victory :</a:t>
            </a:r>
            <a:r>
              <a:rPr b="0"/>
              <a:t> Jan 1950 at Palm Beach Shores, Florida</a:t>
            </a:r>
            <a:endParaRPr sz="1584"/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Pebble Beach US  : </a:t>
            </a:r>
            <a:r>
              <a:rPr b="0"/>
              <a:t>May 1950, XK120s finished 1 &amp; 2 </a:t>
            </a:r>
            <a:endParaRPr sz="1584"/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Tourist Trophy, Ireland:</a:t>
            </a:r>
            <a:r>
              <a:rPr b="0"/>
              <a:t> Sept 1950 in heavy rain, 21yr old Stirling Moss' stunning debut win in a 1–2–3 XK120 triumph </a:t>
            </a:r>
            <a:endParaRPr sz="1584"/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Alpine Rally:</a:t>
            </a:r>
            <a:r>
              <a:rPr b="0"/>
              <a:t> "NUB 120", won the Alpine Rally 1950, 51&amp; 52 </a:t>
            </a:r>
            <a:endParaRPr sz="1584"/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Australia:</a:t>
            </a:r>
            <a:r>
              <a:rPr b="0"/>
              <a:t> Feb 1954, XK120 won 24-hour Mt. Druitt Road Race</a:t>
            </a:r>
            <a:endParaRPr sz="1584"/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1979" b="1"/>
            </a:pPr>
            <a:r>
              <a:t>NASCAR Grand National: J</a:t>
            </a:r>
            <a:r>
              <a:rPr b="0"/>
              <a:t>une 1954 , an XK120 was first imported car to win at Linden Airpor, New Jersey. Foreign-made cars were banned from this series after this race.</a:t>
            </a:r>
          </a:p>
        </p:txBody>
      </p:sp>
      <p:pic>
        <p:nvPicPr>
          <p:cNvPr id="174" name="Picture 3" descr="Picture 3"/>
          <p:cNvPicPr>
            <a:picLocks noChangeAspect="1"/>
          </p:cNvPicPr>
          <p:nvPr/>
        </p:nvPicPr>
        <p:blipFill>
          <a:blip r:embed="rId2"/>
          <a:srcRect l="1225" r="51722"/>
          <a:stretch>
            <a:fillRect/>
          </a:stretch>
        </p:blipFill>
        <p:spPr>
          <a:xfrm>
            <a:off x="7048981" y="2093976"/>
            <a:ext cx="5139972" cy="4096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4"/>
          <p:cNvSpPr/>
          <p:nvPr/>
        </p:nvSpPr>
        <p:spPr>
          <a:xfrm>
            <a:off x="-1" y="0"/>
            <a:ext cx="608211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8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1"/>
          <p:cNvSpPr txBox="1">
            <a:spLocks noGrp="1"/>
          </p:cNvSpPr>
          <p:nvPr>
            <p:ph type="title"/>
          </p:nvPr>
        </p:nvSpPr>
        <p:spPr>
          <a:xfrm>
            <a:off x="640079" y="2053639"/>
            <a:ext cx="3669161" cy="2760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Performance Tests &amp; Speed Records</a:t>
            </a:r>
          </a:p>
        </p:txBody>
      </p:sp>
      <p:sp>
        <p:nvSpPr>
          <p:cNvPr id="18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090573" y="429205"/>
            <a:ext cx="5306086" cy="5962265"/>
          </a:xfrm>
          <a:prstGeom prst="rect">
            <a:avLst/>
          </a:prstGeom>
        </p:spPr>
        <p:txBody>
          <a:bodyPr anchor="ctr"/>
          <a:lstStyle/>
          <a:p>
            <a:pPr>
              <a:defRPr sz="1800"/>
            </a:pPr>
            <a:r>
              <a:t>The UK Motor magazine tested a pre-production XK120 in Nov 1949 and reported:</a:t>
            </a:r>
          </a:p>
          <a:p>
            <a:pPr marL="685800" lvl="1" indent="-228600">
              <a:spcBef>
                <a:spcPts val="500"/>
              </a:spcBef>
              <a:buFont typeface="Calibri"/>
              <a:buChar char="➢"/>
              <a:defRPr sz="1600"/>
            </a:pPr>
            <a:r>
              <a:t>A top speed of 124.6 mph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alibri"/>
              <a:buChar char="➢"/>
              <a:defRPr sz="1600"/>
            </a:pPr>
            <a:r>
              <a:t>Acceleration from 0–60 mph in 10.0 seconds</a:t>
            </a:r>
            <a:endParaRPr sz="2400"/>
          </a:p>
          <a:p>
            <a:pPr marL="685800" lvl="1" indent="-228600">
              <a:spcBef>
                <a:spcPts val="500"/>
              </a:spcBef>
              <a:buFont typeface="Calibri"/>
              <a:buChar char="➢"/>
              <a:defRPr sz="1600"/>
            </a:pPr>
            <a:r>
              <a:t>The car as tested cost £1263 including taxes </a:t>
            </a:r>
          </a:p>
          <a:p>
            <a:pPr>
              <a:defRPr sz="1800" b="1"/>
            </a:pPr>
            <a:r>
              <a:t>1950: </a:t>
            </a:r>
            <a:r>
              <a:rPr b="0"/>
              <a:t>107.5 mph (173.0 km/h) for 24 hours (including stops for fuel &amp; tyres) at the Montlhery Autodrome near Paris .</a:t>
            </a:r>
          </a:p>
          <a:p>
            <a:pPr>
              <a:defRPr sz="1800" b="1"/>
            </a:pPr>
            <a:r>
              <a:t>1951:</a:t>
            </a:r>
            <a:r>
              <a:rPr b="0"/>
              <a:t> 131.8 mph (212.2 km/h) One Hour Record at Montlhéry </a:t>
            </a:r>
          </a:p>
          <a:p>
            <a:pPr>
              <a:defRPr sz="1800" b="1"/>
            </a:pPr>
            <a:r>
              <a:t>1952:  </a:t>
            </a:r>
            <a:r>
              <a:rPr b="0"/>
              <a:t>100.3 mph (161.4 km/h) for 7 Days &amp;Nights, again at Montlhéry </a:t>
            </a:r>
          </a:p>
          <a:p>
            <a:pPr>
              <a:defRPr sz="1800" b="1"/>
            </a:pPr>
            <a:r>
              <a:t>1953:  </a:t>
            </a:r>
            <a:r>
              <a:rPr b="0"/>
              <a:t>172.4 mph (277.5 km/h) Flying Mile on Brussels Autobahn in bubble-top XK 120.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XK 120  Production Numbers 1948-54</a:t>
            </a:r>
          </a:p>
        </p:txBody>
      </p:sp>
      <p:graphicFrame>
        <p:nvGraphicFramePr>
          <p:cNvPr id="183" name="Content Placeholder 3"/>
          <p:cNvGraphicFramePr/>
          <p:nvPr/>
        </p:nvGraphicFramePr>
        <p:xfrm>
          <a:off x="838200" y="3438049"/>
          <a:ext cx="10515600" cy="1099566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100"/>
                      </a:pPr>
                      <a:endParaRPr/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Right-hand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Left-hand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Open two-seater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1170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6436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7606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Fixed-head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195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2477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2672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Drop-head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295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1472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1767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1660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10385</a:t>
                      </a:r>
                    </a:p>
                  </a:txBody>
                  <a:tcPr marL="30480" marR="30480" marT="30480" marB="3048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000"/>
                        <a:t>12045</a:t>
                      </a:r>
                    </a:p>
                  </a:txBody>
                  <a:tcPr marL="30480" marR="30480" marT="30480" marB="3048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6" name="Picture 3" descr="Picture 3"/>
          <p:cNvPicPr>
            <a:picLocks noChangeAspect="1"/>
          </p:cNvPicPr>
          <p:nvPr/>
        </p:nvPicPr>
        <p:blipFill>
          <a:blip r:embed="rId2">
            <a:alphaModFix amt="40000"/>
          </a:blip>
          <a:srcRect t="22284" b="2716"/>
          <a:stretch>
            <a:fillRect/>
          </a:stretch>
        </p:blipFill>
        <p:spPr>
          <a:xfrm>
            <a:off x="18" y="8"/>
            <a:ext cx="12191982" cy="6857993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200" b="1">
                <a:latin typeface="Arial"/>
                <a:ea typeface="Arial"/>
                <a:cs typeface="Arial"/>
                <a:sym typeface="Arial"/>
              </a:defRPr>
            </a:pPr>
            <a:r>
              <a:t>Jaguar C-Type</a:t>
            </a:r>
            <a:r>
              <a:rPr b="0"/>
              <a:t> (originally  </a:t>
            </a:r>
            <a:r>
              <a:t>XK120-C</a:t>
            </a:r>
            <a:r>
              <a:rPr b="0"/>
              <a:t>)</a:t>
            </a:r>
          </a:p>
        </p:txBody>
      </p:sp>
      <p:grpSp>
        <p:nvGrpSpPr>
          <p:cNvPr id="190" name="sketchy line"/>
          <p:cNvGrpSpPr/>
          <p:nvPr/>
        </p:nvGrpSpPr>
        <p:grpSpPr>
          <a:xfrm>
            <a:off x="914177" y="1662142"/>
            <a:ext cx="9693096" cy="65963"/>
            <a:chOff x="0" y="0"/>
            <a:chExt cx="9693095" cy="65962"/>
          </a:xfrm>
        </p:grpSpPr>
        <p:sp>
          <p:nvSpPr>
            <p:cNvPr id="188" name="Shape"/>
            <p:cNvSpPr/>
            <p:nvPr/>
          </p:nvSpPr>
          <p:spPr>
            <a:xfrm>
              <a:off x="221" y="2122"/>
              <a:ext cx="9692667" cy="6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73" extrusionOk="0">
                  <a:moveTo>
                    <a:pt x="0" y="3972"/>
                  </a:moveTo>
                  <a:cubicBezTo>
                    <a:pt x="362" y="4860"/>
                    <a:pt x="771" y="-249"/>
                    <a:pt x="1111" y="3972"/>
                  </a:cubicBezTo>
                  <a:cubicBezTo>
                    <a:pt x="1450" y="8193"/>
                    <a:pt x="1587" y="1814"/>
                    <a:pt x="2006" y="3972"/>
                  </a:cubicBezTo>
                  <a:cubicBezTo>
                    <a:pt x="2425" y="6130"/>
                    <a:pt x="2624" y="4819"/>
                    <a:pt x="3117" y="3972"/>
                  </a:cubicBezTo>
                  <a:cubicBezTo>
                    <a:pt x="3610" y="3125"/>
                    <a:pt x="4176" y="1927"/>
                    <a:pt x="4659" y="3972"/>
                  </a:cubicBezTo>
                  <a:cubicBezTo>
                    <a:pt x="5143" y="6017"/>
                    <a:pt x="5735" y="3900"/>
                    <a:pt x="6418" y="3972"/>
                  </a:cubicBezTo>
                  <a:cubicBezTo>
                    <a:pt x="7102" y="4044"/>
                    <a:pt x="7627" y="6423"/>
                    <a:pt x="8393" y="3972"/>
                  </a:cubicBezTo>
                  <a:cubicBezTo>
                    <a:pt x="9159" y="1521"/>
                    <a:pt x="9678" y="-3584"/>
                    <a:pt x="10368" y="3972"/>
                  </a:cubicBezTo>
                  <a:cubicBezTo>
                    <a:pt x="11058" y="11528"/>
                    <a:pt x="11415" y="10673"/>
                    <a:pt x="11695" y="3972"/>
                  </a:cubicBezTo>
                  <a:cubicBezTo>
                    <a:pt x="11975" y="-2729"/>
                    <a:pt x="12813" y="4364"/>
                    <a:pt x="13454" y="3972"/>
                  </a:cubicBezTo>
                  <a:cubicBezTo>
                    <a:pt x="14095" y="3580"/>
                    <a:pt x="14555" y="4241"/>
                    <a:pt x="14996" y="3972"/>
                  </a:cubicBezTo>
                  <a:cubicBezTo>
                    <a:pt x="15438" y="3703"/>
                    <a:pt x="15815" y="3623"/>
                    <a:pt x="16323" y="3972"/>
                  </a:cubicBezTo>
                  <a:cubicBezTo>
                    <a:pt x="16832" y="4321"/>
                    <a:pt x="17558" y="39"/>
                    <a:pt x="18082" y="3972"/>
                  </a:cubicBezTo>
                  <a:cubicBezTo>
                    <a:pt x="18606" y="7905"/>
                    <a:pt x="18573" y="7446"/>
                    <a:pt x="18977" y="3972"/>
                  </a:cubicBezTo>
                  <a:cubicBezTo>
                    <a:pt x="19381" y="498"/>
                    <a:pt x="20583" y="9136"/>
                    <a:pt x="21600" y="3972"/>
                  </a:cubicBezTo>
                  <a:cubicBezTo>
                    <a:pt x="21600" y="5868"/>
                    <a:pt x="21600" y="6807"/>
                    <a:pt x="21600" y="8175"/>
                  </a:cubicBezTo>
                  <a:cubicBezTo>
                    <a:pt x="20970" y="14866"/>
                    <a:pt x="20441" y="5606"/>
                    <a:pt x="20057" y="8175"/>
                  </a:cubicBezTo>
                  <a:cubicBezTo>
                    <a:pt x="19673" y="10745"/>
                    <a:pt x="19418" y="10493"/>
                    <a:pt x="18946" y="8175"/>
                  </a:cubicBezTo>
                  <a:cubicBezTo>
                    <a:pt x="18474" y="5858"/>
                    <a:pt x="17590" y="4790"/>
                    <a:pt x="17187" y="8175"/>
                  </a:cubicBezTo>
                  <a:cubicBezTo>
                    <a:pt x="16784" y="11560"/>
                    <a:pt x="16671" y="7891"/>
                    <a:pt x="16292" y="8175"/>
                  </a:cubicBezTo>
                  <a:cubicBezTo>
                    <a:pt x="15914" y="8459"/>
                    <a:pt x="15516" y="7644"/>
                    <a:pt x="14750" y="8175"/>
                  </a:cubicBezTo>
                  <a:cubicBezTo>
                    <a:pt x="13983" y="8707"/>
                    <a:pt x="13885" y="3583"/>
                    <a:pt x="13639" y="8175"/>
                  </a:cubicBezTo>
                  <a:cubicBezTo>
                    <a:pt x="13393" y="12768"/>
                    <a:pt x="12129" y="10434"/>
                    <a:pt x="11664" y="8175"/>
                  </a:cubicBezTo>
                  <a:cubicBezTo>
                    <a:pt x="11199" y="5917"/>
                    <a:pt x="11039" y="8151"/>
                    <a:pt x="10769" y="8175"/>
                  </a:cubicBezTo>
                  <a:cubicBezTo>
                    <a:pt x="10499" y="8200"/>
                    <a:pt x="9838" y="1386"/>
                    <a:pt x="9226" y="8175"/>
                  </a:cubicBezTo>
                  <a:cubicBezTo>
                    <a:pt x="8615" y="14965"/>
                    <a:pt x="8511" y="7827"/>
                    <a:pt x="8331" y="8175"/>
                  </a:cubicBezTo>
                  <a:cubicBezTo>
                    <a:pt x="8152" y="8524"/>
                    <a:pt x="7638" y="4290"/>
                    <a:pt x="7221" y="8175"/>
                  </a:cubicBezTo>
                  <a:cubicBezTo>
                    <a:pt x="6803" y="12061"/>
                    <a:pt x="6128" y="774"/>
                    <a:pt x="5462" y="8175"/>
                  </a:cubicBezTo>
                  <a:cubicBezTo>
                    <a:pt x="4796" y="15577"/>
                    <a:pt x="4297" y="18016"/>
                    <a:pt x="3487" y="8175"/>
                  </a:cubicBezTo>
                  <a:cubicBezTo>
                    <a:pt x="2676" y="-1665"/>
                    <a:pt x="2714" y="3909"/>
                    <a:pt x="2376" y="8175"/>
                  </a:cubicBezTo>
                  <a:cubicBezTo>
                    <a:pt x="2038" y="12442"/>
                    <a:pt x="932" y="574"/>
                    <a:pt x="0" y="8175"/>
                  </a:cubicBezTo>
                  <a:cubicBezTo>
                    <a:pt x="1" y="7244"/>
                    <a:pt x="2" y="5707"/>
                    <a:pt x="0" y="3972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Shape"/>
            <p:cNvSpPr/>
            <p:nvPr/>
          </p:nvSpPr>
          <p:spPr>
            <a:xfrm>
              <a:off x="-1" y="0"/>
              <a:ext cx="9693097" cy="5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1794" extrusionOk="0">
                  <a:moveTo>
                    <a:pt x="0" y="4170"/>
                  </a:moveTo>
                  <a:cubicBezTo>
                    <a:pt x="319" y="5187"/>
                    <a:pt x="593" y="3447"/>
                    <a:pt x="895" y="4170"/>
                  </a:cubicBezTo>
                  <a:cubicBezTo>
                    <a:pt x="1197" y="4893"/>
                    <a:pt x="1645" y="5563"/>
                    <a:pt x="2222" y="4170"/>
                  </a:cubicBezTo>
                  <a:cubicBezTo>
                    <a:pt x="2798" y="2777"/>
                    <a:pt x="2854" y="6858"/>
                    <a:pt x="3116" y="4170"/>
                  </a:cubicBezTo>
                  <a:cubicBezTo>
                    <a:pt x="3379" y="1482"/>
                    <a:pt x="3972" y="-2604"/>
                    <a:pt x="4659" y="4170"/>
                  </a:cubicBezTo>
                  <a:cubicBezTo>
                    <a:pt x="5346" y="10944"/>
                    <a:pt x="5545" y="9819"/>
                    <a:pt x="5986" y="4170"/>
                  </a:cubicBezTo>
                  <a:cubicBezTo>
                    <a:pt x="6427" y="-1479"/>
                    <a:pt x="7099" y="1004"/>
                    <a:pt x="7744" y="4170"/>
                  </a:cubicBezTo>
                  <a:cubicBezTo>
                    <a:pt x="8390" y="7336"/>
                    <a:pt x="9031" y="13473"/>
                    <a:pt x="9719" y="4170"/>
                  </a:cubicBezTo>
                  <a:cubicBezTo>
                    <a:pt x="10407" y="-5133"/>
                    <a:pt x="10554" y="4014"/>
                    <a:pt x="11262" y="4170"/>
                  </a:cubicBezTo>
                  <a:cubicBezTo>
                    <a:pt x="11970" y="4327"/>
                    <a:pt x="12353" y="-764"/>
                    <a:pt x="13236" y="4170"/>
                  </a:cubicBezTo>
                  <a:cubicBezTo>
                    <a:pt x="14120" y="9105"/>
                    <a:pt x="14314" y="5560"/>
                    <a:pt x="14779" y="4170"/>
                  </a:cubicBezTo>
                  <a:cubicBezTo>
                    <a:pt x="15244" y="2780"/>
                    <a:pt x="15270" y="7831"/>
                    <a:pt x="15674" y="4170"/>
                  </a:cubicBezTo>
                  <a:cubicBezTo>
                    <a:pt x="16078" y="509"/>
                    <a:pt x="16296" y="6566"/>
                    <a:pt x="16785" y="4170"/>
                  </a:cubicBezTo>
                  <a:cubicBezTo>
                    <a:pt x="17274" y="1774"/>
                    <a:pt x="17860" y="9674"/>
                    <a:pt x="18759" y="4170"/>
                  </a:cubicBezTo>
                  <a:cubicBezTo>
                    <a:pt x="19659" y="-1334"/>
                    <a:pt x="20418" y="14615"/>
                    <a:pt x="21598" y="4170"/>
                  </a:cubicBezTo>
                  <a:cubicBezTo>
                    <a:pt x="21596" y="5124"/>
                    <a:pt x="21599" y="6473"/>
                    <a:pt x="21598" y="8100"/>
                  </a:cubicBezTo>
                  <a:cubicBezTo>
                    <a:pt x="21269" y="13233"/>
                    <a:pt x="20420" y="5611"/>
                    <a:pt x="20055" y="8100"/>
                  </a:cubicBezTo>
                  <a:cubicBezTo>
                    <a:pt x="19690" y="10589"/>
                    <a:pt x="18987" y="1138"/>
                    <a:pt x="18512" y="8100"/>
                  </a:cubicBezTo>
                  <a:cubicBezTo>
                    <a:pt x="18038" y="15062"/>
                    <a:pt x="17563" y="6584"/>
                    <a:pt x="17186" y="8100"/>
                  </a:cubicBezTo>
                  <a:cubicBezTo>
                    <a:pt x="16809" y="9616"/>
                    <a:pt x="16398" y="8602"/>
                    <a:pt x="16075" y="8100"/>
                  </a:cubicBezTo>
                  <a:cubicBezTo>
                    <a:pt x="15752" y="7598"/>
                    <a:pt x="14537" y="15379"/>
                    <a:pt x="14100" y="8100"/>
                  </a:cubicBezTo>
                  <a:cubicBezTo>
                    <a:pt x="13664" y="821"/>
                    <a:pt x="13200" y="8727"/>
                    <a:pt x="12558" y="8100"/>
                  </a:cubicBezTo>
                  <a:cubicBezTo>
                    <a:pt x="11915" y="7474"/>
                    <a:pt x="11397" y="15053"/>
                    <a:pt x="10799" y="8100"/>
                  </a:cubicBezTo>
                  <a:cubicBezTo>
                    <a:pt x="10201" y="1147"/>
                    <a:pt x="10198" y="4490"/>
                    <a:pt x="9904" y="8100"/>
                  </a:cubicBezTo>
                  <a:cubicBezTo>
                    <a:pt x="9610" y="11711"/>
                    <a:pt x="9164" y="7428"/>
                    <a:pt x="8794" y="8100"/>
                  </a:cubicBezTo>
                  <a:cubicBezTo>
                    <a:pt x="8423" y="8773"/>
                    <a:pt x="7567" y="8210"/>
                    <a:pt x="7251" y="8100"/>
                  </a:cubicBezTo>
                  <a:cubicBezTo>
                    <a:pt x="6934" y="7991"/>
                    <a:pt x="6151" y="16467"/>
                    <a:pt x="5492" y="8100"/>
                  </a:cubicBezTo>
                  <a:cubicBezTo>
                    <a:pt x="4834" y="-267"/>
                    <a:pt x="4974" y="5881"/>
                    <a:pt x="4597" y="8100"/>
                  </a:cubicBezTo>
                  <a:cubicBezTo>
                    <a:pt x="4221" y="10320"/>
                    <a:pt x="4010" y="4819"/>
                    <a:pt x="3703" y="8100"/>
                  </a:cubicBezTo>
                  <a:cubicBezTo>
                    <a:pt x="3396" y="11381"/>
                    <a:pt x="2482" y="3235"/>
                    <a:pt x="2160" y="8100"/>
                  </a:cubicBezTo>
                  <a:cubicBezTo>
                    <a:pt x="1838" y="12965"/>
                    <a:pt x="794" y="3498"/>
                    <a:pt x="0" y="8100"/>
                  </a:cubicBezTo>
                  <a:cubicBezTo>
                    <a:pt x="-1" y="6861"/>
                    <a:pt x="2" y="5835"/>
                    <a:pt x="0" y="4170"/>
                  </a:cubicBezTo>
                  <a:close/>
                </a:path>
              </a:pathLst>
            </a:custGeom>
            <a:noFill/>
            <a:ln w="44450" cap="rnd">
              <a:solidFill>
                <a:srgbClr val="FFFFFF">
                  <a:alpha val="75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199" y="2004446"/>
            <a:ext cx="10829926" cy="4176899"/>
          </a:xfrm>
          <a:prstGeom prst="rect">
            <a:avLst/>
          </a:prstGeom>
        </p:spPr>
        <p:txBody>
          <a:bodyPr/>
          <a:lstStyle/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500" b="1"/>
            </a:pPr>
            <a:r>
              <a:t>Launched in 1950 , the "C" stood for "competition"</a:t>
            </a:r>
            <a:endParaRPr sz="1300"/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A racing sports car , it was produced from 1951 to 1953. </a:t>
            </a:r>
            <a:endParaRPr sz="1900"/>
          </a:p>
          <a:p>
            <a:pPr marL="50559" indent="-265443" defTabSz="859536">
              <a:lnSpc>
                <a:spcPct val="72000"/>
              </a:lnSpc>
              <a:spcBef>
                <a:spcPts val="500"/>
              </a:spcBef>
              <a:defRPr sz="1900"/>
            </a:pPr>
            <a:r>
              <a:t> </a:t>
            </a:r>
            <a:r>
              <a:rPr sz="1500"/>
              <a:t>It was developed under Chief Engineer Bill Heynes and built in Browns Lane Experimental Dept .</a:t>
            </a:r>
          </a:p>
          <a:p>
            <a:pPr marL="483487" lvl="1" indent="-268604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300"/>
            </a:pPr>
            <a:r>
              <a:t>The C Type used proven running gear with a lightweight tubular space frame and new torsion bar-trailing link Rear Axle .</a:t>
            </a:r>
            <a:endParaRPr sz="1600"/>
          </a:p>
          <a:p>
            <a:pPr marL="483487" lvl="1" indent="-268604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300"/>
            </a:pPr>
            <a:r>
              <a:t>Its aerodynamic aluminium body  was specified by  the famed  ex-Aircraft Designer  , Malcolm Sayer.</a:t>
            </a:r>
            <a:endParaRPr sz="1600"/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Originally tuned to around 205 bhp with the 3.4L  6-Cyl .</a:t>
            </a:r>
            <a:endParaRPr sz="1900"/>
          </a:p>
          <a:p>
            <a:pPr marL="107441" indent="-32232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Early C-Types were fitted with SU carburetors and Alfin drum brakes </a:t>
            </a:r>
          </a:p>
          <a:p>
            <a:pPr marL="107441" indent="-32232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In 1952, Moss &amp; Chief-Tester Dewis did not finish the 10 hour Mille Miglia, but the superiority of Disc Brakes was fully conclusive .  </a:t>
            </a:r>
            <a:endParaRPr sz="1900"/>
          </a:p>
          <a:p>
            <a:pPr marL="107441" indent="-32232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The 1953 C-Types were:- </a:t>
            </a:r>
            <a:endParaRPr sz="1900"/>
          </a:p>
          <a:p>
            <a:pPr marL="537209" lvl="1" indent="-322324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300"/>
            </a:pPr>
            <a:r>
              <a:t>Lighter &amp; more powerful</a:t>
            </a:r>
            <a:endParaRPr sz="1600"/>
          </a:p>
          <a:p>
            <a:pPr marL="537209" lvl="1" indent="-322324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300"/>
            </a:pPr>
            <a:r>
              <a:t> Were fitted with four wheel Dunlop disc brakes , which proved to be a Race-winning feature .</a:t>
            </a:r>
            <a:endParaRPr sz="1600"/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A total of 53 C-Types were built, 43 of which sold to private owners mainly in the US</a:t>
            </a:r>
            <a:r>
              <a:rPr sz="2000" baseline="29872"/>
              <a:t>.</a:t>
            </a:r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2000" baseline="29872"/>
            </a:pPr>
            <a:endParaRPr sz="2000" baseline="29872"/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1951 LeMans 24hrs : of 3 C-Types one finished 1st .</a:t>
            </a:r>
          </a:p>
          <a:p>
            <a:pPr marL="0" indent="-202945" defTabSz="859536">
              <a:lnSpc>
                <a:spcPct val="72000"/>
              </a:lnSpc>
              <a:spcBef>
                <a:spcPts val="500"/>
              </a:spcBef>
              <a:defRPr sz="1500"/>
            </a:pPr>
            <a:r>
              <a:t> After an unlucky race with 3-cars overheating in 1952, C-Types were victorious in 1953  finishing 1, 2 &amp; 3 </a:t>
            </a:r>
            <a:r>
              <a:rPr sz="900"/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3642</Words>
  <Application>Microsoft Office PowerPoint</Application>
  <PresentationFormat>Widescreen</PresentationFormat>
  <Paragraphs>343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Catamaran</vt:lpstr>
      <vt:lpstr>Helvetica</vt:lpstr>
      <vt:lpstr>Times New Roman</vt:lpstr>
      <vt:lpstr>Office Theme</vt:lpstr>
      <vt:lpstr>60th Anniversary of the E-Type A Brief History of Jaguar Sports Cars </vt:lpstr>
      <vt:lpstr>The Timeline</vt:lpstr>
      <vt:lpstr>XK120: Jaguar's first sports car since1939</vt:lpstr>
      <vt:lpstr>The Jaguar XK-120</vt:lpstr>
      <vt:lpstr>The classic 3.4 L straight-6 was highly advanced for a mass-produced unit of the time:</vt:lpstr>
      <vt:lpstr>The XK 120 Won/Placed in Many Races </vt:lpstr>
      <vt:lpstr>Performance Tests &amp; Speed Records</vt:lpstr>
      <vt:lpstr>XK 120  Production Numbers 1948-54</vt:lpstr>
      <vt:lpstr>Jaguar C-Type (originally  XK120-C)</vt:lpstr>
      <vt:lpstr>Jaguar C-Type </vt:lpstr>
      <vt:lpstr>The C-D Prototype: Malcolm Sayer’s Aerodynamic Masterpiece </vt:lpstr>
      <vt:lpstr>The Jaguar C-D Prototype </vt:lpstr>
      <vt:lpstr>The Jaguar XK140 </vt:lpstr>
      <vt:lpstr>The Jaguar XK-140</vt:lpstr>
      <vt:lpstr>Powering the XK140</vt:lpstr>
      <vt:lpstr>XK140 Engines</vt:lpstr>
      <vt:lpstr>Performance Tests of the XK-140</vt:lpstr>
      <vt:lpstr>The Jaguar XK150</vt:lpstr>
      <vt:lpstr>The Jaguar XK-150</vt:lpstr>
      <vt:lpstr>The Jaguar XK150 Engine</vt:lpstr>
      <vt:lpstr>XK150 Engines</vt:lpstr>
      <vt:lpstr>Performance</vt:lpstr>
      <vt:lpstr>Jaguar XK150 By Bertone</vt:lpstr>
      <vt:lpstr>1958 Jaguar  XK-150S Bertone</vt:lpstr>
      <vt:lpstr>Original XKC 401 : Named D-Type June 54 at Le Mans </vt:lpstr>
      <vt:lpstr>Sectional Drawing D-Type </vt:lpstr>
      <vt:lpstr>The Jaguar D-Type </vt:lpstr>
      <vt:lpstr>D-Type Racing Successes </vt:lpstr>
      <vt:lpstr>1957 Jaguar XK SS:  16 Survived Fire </vt:lpstr>
      <vt:lpstr>Feb 12 , 1957 Jaguar Factory Fire</vt:lpstr>
      <vt:lpstr>The Jaguar XK-D Type</vt:lpstr>
      <vt:lpstr>Evolution D-Type to  E-Type </vt:lpstr>
      <vt:lpstr>1957 E1A Prototype </vt:lpstr>
      <vt:lpstr>Cunningham's 1959 E2A  Prototype </vt:lpstr>
      <vt:lpstr>The Iconic Jaguar E -Type </vt:lpstr>
      <vt:lpstr>Jaguar E Introduction at 1961 Geneva Show</vt:lpstr>
      <vt:lpstr>In 1961 the Jaguar E-Type made its North American debut at the  New York International Auto Show</vt:lpstr>
      <vt:lpstr>Evolution of the E-Type Jaguar</vt:lpstr>
      <vt:lpstr>Summary</vt:lpstr>
      <vt:lpstr>PowerPoint Presentation</vt:lpstr>
      <vt:lpstr>E-Type Series 1 Road Tests</vt:lpstr>
      <vt:lpstr>XK-E Initial Engines</vt:lpstr>
      <vt:lpstr>Jaguar XK-E Series 2 Changes</vt:lpstr>
      <vt:lpstr>Jaguar XK-E Series 2 Series 2 (1968–71)</vt:lpstr>
      <vt:lpstr>PowerPoint Presentation</vt:lpstr>
      <vt:lpstr>PowerPoint Presentation</vt:lpstr>
      <vt:lpstr>Jaguar XK-E Engines</vt:lpstr>
      <vt:lpstr>Motorsports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60th Anniversary of the E-Type A Brief History of Jaguar Sports Cars </dc:title>
  <cp:lastModifiedBy>Steve Rohde</cp:lastModifiedBy>
  <cp:revision>2</cp:revision>
  <dcterms:modified xsi:type="dcterms:W3CDTF">2021-05-07T15:10:41Z</dcterms:modified>
</cp:coreProperties>
</file>